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56" r:id="rId2"/>
    <p:sldId id="261" r:id="rId3"/>
    <p:sldId id="262" r:id="rId4"/>
    <p:sldId id="293" r:id="rId5"/>
    <p:sldId id="284" r:id="rId6"/>
    <p:sldId id="285" r:id="rId7"/>
    <p:sldId id="278" r:id="rId8"/>
    <p:sldId id="288" r:id="rId9"/>
    <p:sldId id="279" r:id="rId10"/>
    <p:sldId id="287" r:id="rId11"/>
    <p:sldId id="290" r:id="rId12"/>
    <p:sldId id="291" r:id="rId13"/>
    <p:sldId id="281" r:id="rId14"/>
    <p:sldId id="282" r:id="rId15"/>
    <p:sldId id="286" r:id="rId16"/>
    <p:sldId id="289" r:id="rId17"/>
    <p:sldId id="277" r:id="rId18"/>
    <p:sldId id="298" r:id="rId19"/>
    <p:sldId id="275" r:id="rId20"/>
    <p:sldId id="294" r:id="rId21"/>
    <p:sldId id="295" r:id="rId22"/>
    <p:sldId id="280" r:id="rId23"/>
    <p:sldId id="296" r:id="rId24"/>
    <p:sldId id="297" r:id="rId25"/>
    <p:sldId id="271" r:id="rId26"/>
    <p:sldId id="274" r:id="rId27"/>
    <p:sldId id="300" r:id="rId28"/>
    <p:sldId id="299" r:id="rId29"/>
    <p:sldId id="276" r:id="rId3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3981" autoAdjust="0"/>
    <p:restoredTop sz="94660"/>
  </p:normalViewPr>
  <p:slideViewPr>
    <p:cSldViewPr snapToGrid="0" showGuides="1">
      <p:cViewPr varScale="1">
        <p:scale>
          <a:sx n="66" d="100"/>
          <a:sy n="66" d="100"/>
        </p:scale>
        <p:origin x="42" y="6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18A5FB-4595-4B04-9DAC-7C0384A42124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C7366AD-17B7-422D-A121-BF443B53EE1C}">
      <dgm:prSet phldrT="[Text]"/>
      <dgm:spPr/>
      <dgm:t>
        <a:bodyPr/>
        <a:lstStyle/>
        <a:p>
          <a:r>
            <a:rPr lang="en-GB" dirty="0"/>
            <a:t>Optimizer</a:t>
          </a:r>
        </a:p>
      </dgm:t>
    </dgm:pt>
    <dgm:pt modelId="{C4820002-0640-414F-9CA6-25A54847EDDF}" type="parTrans" cxnId="{C646880D-AB0A-4BC6-873A-1406FC0EC8B5}">
      <dgm:prSet/>
      <dgm:spPr/>
      <dgm:t>
        <a:bodyPr/>
        <a:lstStyle/>
        <a:p>
          <a:endParaRPr lang="en-GB"/>
        </a:p>
      </dgm:t>
    </dgm:pt>
    <dgm:pt modelId="{A28088F0-2696-4B26-96B4-2AC3AC3844F1}" type="sibTrans" cxnId="{C646880D-AB0A-4BC6-873A-1406FC0EC8B5}">
      <dgm:prSet/>
      <dgm:spPr/>
      <dgm:t>
        <a:bodyPr/>
        <a:lstStyle/>
        <a:p>
          <a:endParaRPr lang="en-GB"/>
        </a:p>
      </dgm:t>
    </dgm:pt>
    <dgm:pt modelId="{2A31F6A6-40C2-4B63-8CB4-ACA38E174393}">
      <dgm:prSet phldrT="[Text]"/>
      <dgm:spPr/>
      <dgm:t>
        <a:bodyPr/>
        <a:lstStyle/>
        <a:p>
          <a:r>
            <a:rPr lang="en-GB" dirty="0"/>
            <a:t>Loss</a:t>
          </a:r>
        </a:p>
      </dgm:t>
    </dgm:pt>
    <dgm:pt modelId="{D855274F-4EF4-4C18-B8B3-2A6B84362ABF}" type="parTrans" cxnId="{81ADD865-6C18-4ACB-94B5-4FA2138AA8F0}">
      <dgm:prSet/>
      <dgm:spPr/>
      <dgm:t>
        <a:bodyPr/>
        <a:lstStyle/>
        <a:p>
          <a:endParaRPr lang="en-GB"/>
        </a:p>
      </dgm:t>
    </dgm:pt>
    <dgm:pt modelId="{E4CBEB91-305E-4A95-9CDA-498D5CE9100E}" type="sibTrans" cxnId="{81ADD865-6C18-4ACB-94B5-4FA2138AA8F0}">
      <dgm:prSet/>
      <dgm:spPr/>
      <dgm:t>
        <a:bodyPr/>
        <a:lstStyle/>
        <a:p>
          <a:endParaRPr lang="en-GB"/>
        </a:p>
      </dgm:t>
    </dgm:pt>
    <dgm:pt modelId="{465B780D-0289-43FF-A4F9-3732BDACF271}">
      <dgm:prSet phldrT="[Text]"/>
      <dgm:spPr/>
      <dgm:t>
        <a:bodyPr/>
        <a:lstStyle/>
        <a:p>
          <a:r>
            <a:rPr lang="en-GB"/>
            <a:t>Prediction</a:t>
          </a:r>
          <a:endParaRPr lang="en-GB" dirty="0"/>
        </a:p>
      </dgm:t>
    </dgm:pt>
    <dgm:pt modelId="{85130644-A172-4F0D-B246-CF27F6956F62}" type="parTrans" cxnId="{6702ED9A-B12E-45E7-B461-33BFE06C7F7A}">
      <dgm:prSet/>
      <dgm:spPr/>
      <dgm:t>
        <a:bodyPr/>
        <a:lstStyle/>
        <a:p>
          <a:endParaRPr lang="en-GB"/>
        </a:p>
      </dgm:t>
    </dgm:pt>
    <dgm:pt modelId="{F6396288-ACC2-4D41-99DE-4CD259D85439}" type="sibTrans" cxnId="{6702ED9A-B12E-45E7-B461-33BFE06C7F7A}">
      <dgm:prSet/>
      <dgm:spPr/>
      <dgm:t>
        <a:bodyPr/>
        <a:lstStyle/>
        <a:p>
          <a:endParaRPr lang="en-GB"/>
        </a:p>
      </dgm:t>
    </dgm:pt>
    <dgm:pt modelId="{CB994998-CA9A-44A7-A80E-29C9DD27FD57}" type="pres">
      <dgm:prSet presAssocID="{3718A5FB-4595-4B04-9DAC-7C0384A42124}" presName="cycle" presStyleCnt="0">
        <dgm:presLayoutVars>
          <dgm:dir/>
          <dgm:resizeHandles val="exact"/>
        </dgm:presLayoutVars>
      </dgm:prSet>
      <dgm:spPr/>
    </dgm:pt>
    <dgm:pt modelId="{0E56F1D5-78DC-49DD-AD6F-5B304DF8FEB6}" type="pres">
      <dgm:prSet presAssocID="{2A31F6A6-40C2-4B63-8CB4-ACA38E174393}" presName="dummy" presStyleCnt="0"/>
      <dgm:spPr/>
    </dgm:pt>
    <dgm:pt modelId="{9292BA83-5683-41CB-AD77-34CB0F8BFBF8}" type="pres">
      <dgm:prSet presAssocID="{2A31F6A6-40C2-4B63-8CB4-ACA38E174393}" presName="node" presStyleLbl="revTx" presStyleIdx="0" presStyleCnt="3">
        <dgm:presLayoutVars>
          <dgm:bulletEnabled val="1"/>
        </dgm:presLayoutVars>
      </dgm:prSet>
      <dgm:spPr/>
    </dgm:pt>
    <dgm:pt modelId="{452E71B4-7CA6-4EF8-983E-47040408FE63}" type="pres">
      <dgm:prSet presAssocID="{E4CBEB91-305E-4A95-9CDA-498D5CE9100E}" presName="sibTrans" presStyleLbl="node1" presStyleIdx="0" presStyleCnt="3"/>
      <dgm:spPr/>
    </dgm:pt>
    <dgm:pt modelId="{87BE11CA-F450-4970-8E4A-4B29E5CDC92D}" type="pres">
      <dgm:prSet presAssocID="{EC7366AD-17B7-422D-A121-BF443B53EE1C}" presName="dummy" presStyleCnt="0"/>
      <dgm:spPr/>
    </dgm:pt>
    <dgm:pt modelId="{1CF58BB9-EC4E-4F6D-95A2-375E82C1B7BD}" type="pres">
      <dgm:prSet presAssocID="{EC7366AD-17B7-422D-A121-BF443B53EE1C}" presName="node" presStyleLbl="revTx" presStyleIdx="1" presStyleCnt="3">
        <dgm:presLayoutVars>
          <dgm:bulletEnabled val="1"/>
        </dgm:presLayoutVars>
      </dgm:prSet>
      <dgm:spPr/>
    </dgm:pt>
    <dgm:pt modelId="{E0B3BF09-EB1E-4462-8736-A519A94E6E8F}" type="pres">
      <dgm:prSet presAssocID="{A28088F0-2696-4B26-96B4-2AC3AC3844F1}" presName="sibTrans" presStyleLbl="node1" presStyleIdx="1" presStyleCnt="3"/>
      <dgm:spPr/>
    </dgm:pt>
    <dgm:pt modelId="{904ECDFA-D9FA-4456-9A47-A72A37DE4343}" type="pres">
      <dgm:prSet presAssocID="{465B780D-0289-43FF-A4F9-3732BDACF271}" presName="dummy" presStyleCnt="0"/>
      <dgm:spPr/>
    </dgm:pt>
    <dgm:pt modelId="{6E709B90-5454-4591-902C-CFD38FAD7502}" type="pres">
      <dgm:prSet presAssocID="{465B780D-0289-43FF-A4F9-3732BDACF271}" presName="node" presStyleLbl="revTx" presStyleIdx="2" presStyleCnt="3">
        <dgm:presLayoutVars>
          <dgm:bulletEnabled val="1"/>
        </dgm:presLayoutVars>
      </dgm:prSet>
      <dgm:spPr/>
    </dgm:pt>
    <dgm:pt modelId="{E40AE4B3-28A5-4481-A5EF-C53BC15F812E}" type="pres">
      <dgm:prSet presAssocID="{F6396288-ACC2-4D41-99DE-4CD259D85439}" presName="sibTrans" presStyleLbl="node1" presStyleIdx="2" presStyleCnt="3"/>
      <dgm:spPr/>
    </dgm:pt>
  </dgm:ptLst>
  <dgm:cxnLst>
    <dgm:cxn modelId="{C646880D-AB0A-4BC6-873A-1406FC0EC8B5}" srcId="{3718A5FB-4595-4B04-9DAC-7C0384A42124}" destId="{EC7366AD-17B7-422D-A121-BF443B53EE1C}" srcOrd="1" destOrd="0" parTransId="{C4820002-0640-414F-9CA6-25A54847EDDF}" sibTransId="{A28088F0-2696-4B26-96B4-2AC3AC3844F1}"/>
    <dgm:cxn modelId="{3B98EB1A-E5F4-420A-BAA4-57CDCFB81DC6}" type="presOf" srcId="{A28088F0-2696-4B26-96B4-2AC3AC3844F1}" destId="{E0B3BF09-EB1E-4462-8736-A519A94E6E8F}" srcOrd="0" destOrd="0" presId="urn:microsoft.com/office/officeart/2005/8/layout/cycle1"/>
    <dgm:cxn modelId="{4AE8BA27-0F44-4F68-92B0-5B9AA19497C0}" type="presOf" srcId="{F6396288-ACC2-4D41-99DE-4CD259D85439}" destId="{E40AE4B3-28A5-4481-A5EF-C53BC15F812E}" srcOrd="0" destOrd="0" presId="urn:microsoft.com/office/officeart/2005/8/layout/cycle1"/>
    <dgm:cxn modelId="{6F3CBF2F-F6B2-4E39-A3A4-C8922AD571B2}" type="presOf" srcId="{2A31F6A6-40C2-4B63-8CB4-ACA38E174393}" destId="{9292BA83-5683-41CB-AD77-34CB0F8BFBF8}" srcOrd="0" destOrd="0" presId="urn:microsoft.com/office/officeart/2005/8/layout/cycle1"/>
    <dgm:cxn modelId="{73727332-7986-48E9-A444-D263B6C93D63}" type="presOf" srcId="{E4CBEB91-305E-4A95-9CDA-498D5CE9100E}" destId="{452E71B4-7CA6-4EF8-983E-47040408FE63}" srcOrd="0" destOrd="0" presId="urn:microsoft.com/office/officeart/2005/8/layout/cycle1"/>
    <dgm:cxn modelId="{81ADD865-6C18-4ACB-94B5-4FA2138AA8F0}" srcId="{3718A5FB-4595-4B04-9DAC-7C0384A42124}" destId="{2A31F6A6-40C2-4B63-8CB4-ACA38E174393}" srcOrd="0" destOrd="0" parTransId="{D855274F-4EF4-4C18-B8B3-2A6B84362ABF}" sibTransId="{E4CBEB91-305E-4A95-9CDA-498D5CE9100E}"/>
    <dgm:cxn modelId="{95BB3181-DD52-4496-A46D-0CBFAA1C5D62}" type="presOf" srcId="{465B780D-0289-43FF-A4F9-3732BDACF271}" destId="{6E709B90-5454-4591-902C-CFD38FAD7502}" srcOrd="0" destOrd="0" presId="urn:microsoft.com/office/officeart/2005/8/layout/cycle1"/>
    <dgm:cxn modelId="{6702ED9A-B12E-45E7-B461-33BFE06C7F7A}" srcId="{3718A5FB-4595-4B04-9DAC-7C0384A42124}" destId="{465B780D-0289-43FF-A4F9-3732BDACF271}" srcOrd="2" destOrd="0" parTransId="{85130644-A172-4F0D-B246-CF27F6956F62}" sibTransId="{F6396288-ACC2-4D41-99DE-4CD259D85439}"/>
    <dgm:cxn modelId="{5A5BDDFC-625B-4245-8D15-B904AB5017F1}" type="presOf" srcId="{3718A5FB-4595-4B04-9DAC-7C0384A42124}" destId="{CB994998-CA9A-44A7-A80E-29C9DD27FD57}" srcOrd="0" destOrd="0" presId="urn:microsoft.com/office/officeart/2005/8/layout/cycle1"/>
    <dgm:cxn modelId="{7FCFD9FE-34F9-4E96-9300-DF9AAB462479}" type="presOf" srcId="{EC7366AD-17B7-422D-A121-BF443B53EE1C}" destId="{1CF58BB9-EC4E-4F6D-95A2-375E82C1B7BD}" srcOrd="0" destOrd="0" presId="urn:microsoft.com/office/officeart/2005/8/layout/cycle1"/>
    <dgm:cxn modelId="{A5271A2D-E716-476B-92F3-D8A83766AEFE}" type="presParOf" srcId="{CB994998-CA9A-44A7-A80E-29C9DD27FD57}" destId="{0E56F1D5-78DC-49DD-AD6F-5B304DF8FEB6}" srcOrd="0" destOrd="0" presId="urn:microsoft.com/office/officeart/2005/8/layout/cycle1"/>
    <dgm:cxn modelId="{FEDBA249-12E2-46B4-9F29-C38F30869C51}" type="presParOf" srcId="{CB994998-CA9A-44A7-A80E-29C9DD27FD57}" destId="{9292BA83-5683-41CB-AD77-34CB0F8BFBF8}" srcOrd="1" destOrd="0" presId="urn:microsoft.com/office/officeart/2005/8/layout/cycle1"/>
    <dgm:cxn modelId="{42AC926D-3424-418B-9077-808C3403AE26}" type="presParOf" srcId="{CB994998-CA9A-44A7-A80E-29C9DD27FD57}" destId="{452E71B4-7CA6-4EF8-983E-47040408FE63}" srcOrd="2" destOrd="0" presId="urn:microsoft.com/office/officeart/2005/8/layout/cycle1"/>
    <dgm:cxn modelId="{3C65ED13-AC6A-42FF-A61F-016B0072E688}" type="presParOf" srcId="{CB994998-CA9A-44A7-A80E-29C9DD27FD57}" destId="{87BE11CA-F450-4970-8E4A-4B29E5CDC92D}" srcOrd="3" destOrd="0" presId="urn:microsoft.com/office/officeart/2005/8/layout/cycle1"/>
    <dgm:cxn modelId="{E01C1182-B872-4DD6-8733-C40526F82D61}" type="presParOf" srcId="{CB994998-CA9A-44A7-A80E-29C9DD27FD57}" destId="{1CF58BB9-EC4E-4F6D-95A2-375E82C1B7BD}" srcOrd="4" destOrd="0" presId="urn:microsoft.com/office/officeart/2005/8/layout/cycle1"/>
    <dgm:cxn modelId="{65BD030E-4D0A-42C9-BD59-E5D922DE0745}" type="presParOf" srcId="{CB994998-CA9A-44A7-A80E-29C9DD27FD57}" destId="{E0B3BF09-EB1E-4462-8736-A519A94E6E8F}" srcOrd="5" destOrd="0" presId="urn:microsoft.com/office/officeart/2005/8/layout/cycle1"/>
    <dgm:cxn modelId="{1B3C5099-3F73-48BE-8871-FE77B80B5CAB}" type="presParOf" srcId="{CB994998-CA9A-44A7-A80E-29C9DD27FD57}" destId="{904ECDFA-D9FA-4456-9A47-A72A37DE4343}" srcOrd="6" destOrd="0" presId="urn:microsoft.com/office/officeart/2005/8/layout/cycle1"/>
    <dgm:cxn modelId="{1CB98BED-B1F7-4F04-B2F6-3F597ADB65B7}" type="presParOf" srcId="{CB994998-CA9A-44A7-A80E-29C9DD27FD57}" destId="{6E709B90-5454-4591-902C-CFD38FAD7502}" srcOrd="7" destOrd="0" presId="urn:microsoft.com/office/officeart/2005/8/layout/cycle1"/>
    <dgm:cxn modelId="{0675408F-FC61-4190-B27F-8E5D2EAAEEF9}" type="presParOf" srcId="{CB994998-CA9A-44A7-A80E-29C9DD27FD57}" destId="{E40AE4B3-28A5-4481-A5EF-C53BC15F812E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6036CE-6F6C-4CEC-8943-725DBB147F6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E922C0-A0B6-4A56-A1F2-E8B51187FB14}">
      <dgm:prSet/>
      <dgm:spPr/>
      <dgm:t>
        <a:bodyPr/>
        <a:lstStyle/>
        <a:p>
          <a:r>
            <a:rPr lang="en-GB" dirty="0"/>
            <a:t>Preparation</a:t>
          </a:r>
          <a:br>
            <a:rPr lang="en-GB" dirty="0"/>
          </a:br>
          <a:r>
            <a:rPr lang="en-GB" dirty="0"/>
            <a:t>- </a:t>
          </a:r>
          <a:r>
            <a:rPr lang="en-GB"/>
            <a:t>Data sets </a:t>
          </a:r>
          <a:br>
            <a:rPr lang="en-GB" dirty="0"/>
          </a:br>
          <a:r>
            <a:rPr lang="en-GB" dirty="0"/>
            <a:t>- Papers</a:t>
          </a:r>
          <a:br>
            <a:rPr lang="en-GB" dirty="0"/>
          </a:br>
          <a:r>
            <a:rPr lang="en-GB" dirty="0"/>
            <a:t>- </a:t>
          </a:r>
          <a:r>
            <a:rPr lang="en-GB" dirty="0" err="1"/>
            <a:t>Pytorch</a:t>
          </a:r>
          <a:endParaRPr lang="en-US" dirty="0"/>
        </a:p>
      </dgm:t>
    </dgm:pt>
    <dgm:pt modelId="{809E7D3C-F4FD-4A6B-AD1E-DBF42AD6B0E9}" type="parTrans" cxnId="{DB1E8B74-3BB9-41D1-B057-7692BD0B3F54}">
      <dgm:prSet/>
      <dgm:spPr/>
      <dgm:t>
        <a:bodyPr/>
        <a:lstStyle/>
        <a:p>
          <a:endParaRPr lang="en-US"/>
        </a:p>
      </dgm:t>
    </dgm:pt>
    <dgm:pt modelId="{3D9F0D29-0111-4124-A361-F5D5B651FA78}" type="sibTrans" cxnId="{DB1E8B74-3BB9-41D1-B057-7692BD0B3F54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0E8E376D-F1EF-40A8-90FE-65B909F4B331}">
      <dgm:prSet/>
      <dgm:spPr/>
      <dgm:t>
        <a:bodyPr/>
        <a:lstStyle/>
        <a:p>
          <a:r>
            <a:rPr lang="en-GB" dirty="0"/>
            <a:t>Implementation</a:t>
          </a:r>
          <a:br>
            <a:rPr lang="en-GB" dirty="0"/>
          </a:br>
          <a:r>
            <a:rPr lang="en-GB" dirty="0"/>
            <a:t>- Auxiliary libraries</a:t>
          </a:r>
          <a:br>
            <a:rPr lang="en-GB" dirty="0"/>
          </a:br>
          <a:r>
            <a:rPr lang="en-GB" dirty="0"/>
            <a:t>- Various neural networks</a:t>
          </a:r>
          <a:endParaRPr lang="en-US" dirty="0"/>
        </a:p>
      </dgm:t>
    </dgm:pt>
    <dgm:pt modelId="{A83EFB36-2709-40FB-9BFD-7DC41A091CAA}" type="parTrans" cxnId="{433EC3EC-E018-46D0-9504-A3FF55582D0D}">
      <dgm:prSet/>
      <dgm:spPr/>
      <dgm:t>
        <a:bodyPr/>
        <a:lstStyle/>
        <a:p>
          <a:endParaRPr lang="en-US"/>
        </a:p>
      </dgm:t>
    </dgm:pt>
    <dgm:pt modelId="{4193AEB1-ECE9-4B95-ABEF-3FDF6B35802F}" type="sibTrans" cxnId="{433EC3EC-E018-46D0-9504-A3FF55582D0D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0D732910-50EA-4945-98B4-AAAF1F364C89}">
      <dgm:prSet/>
      <dgm:spPr/>
      <dgm:t>
        <a:bodyPr/>
        <a:lstStyle/>
        <a:p>
          <a:r>
            <a:rPr lang="en-GB" dirty="0"/>
            <a:t>Wrapping Up</a:t>
          </a:r>
          <a:br>
            <a:rPr lang="en-GB" dirty="0"/>
          </a:br>
          <a:r>
            <a:rPr lang="en-GB" dirty="0"/>
            <a:t>- Comparing results in pedestrian dynamics context</a:t>
          </a:r>
          <a:endParaRPr lang="en-US" dirty="0"/>
        </a:p>
      </dgm:t>
    </dgm:pt>
    <dgm:pt modelId="{05C6B32C-5D85-45FB-BA1C-22E36C7A7F49}" type="parTrans" cxnId="{AC4857A8-96D0-43ED-A3E1-62BD3A9DEEF1}">
      <dgm:prSet/>
      <dgm:spPr/>
      <dgm:t>
        <a:bodyPr/>
        <a:lstStyle/>
        <a:p>
          <a:endParaRPr lang="en-GB"/>
        </a:p>
      </dgm:t>
    </dgm:pt>
    <dgm:pt modelId="{B62E678A-01EF-49B8-A135-2C1AE8CC7562}" type="sibTrans" cxnId="{AC4857A8-96D0-43ED-A3E1-62BD3A9DEEF1}">
      <dgm:prSet phldrT="3" phldr="0"/>
      <dgm:spPr/>
      <dgm:t>
        <a:bodyPr/>
        <a:lstStyle/>
        <a:p>
          <a:r>
            <a:rPr lang="en-GB"/>
            <a:t>3</a:t>
          </a:r>
        </a:p>
      </dgm:t>
    </dgm:pt>
    <dgm:pt modelId="{C9BA1B41-9C07-4CDD-89B5-46D5F295AB1F}" type="pres">
      <dgm:prSet presAssocID="{646036CE-6F6C-4CEC-8943-725DBB147F6A}" presName="Name0" presStyleCnt="0">
        <dgm:presLayoutVars>
          <dgm:animLvl val="lvl"/>
          <dgm:resizeHandles val="exact"/>
        </dgm:presLayoutVars>
      </dgm:prSet>
      <dgm:spPr/>
    </dgm:pt>
    <dgm:pt modelId="{FD67EE28-322C-4477-8A61-4141F3B76259}" type="pres">
      <dgm:prSet presAssocID="{D2E922C0-A0B6-4A56-A1F2-E8B51187FB14}" presName="compositeNode" presStyleCnt="0">
        <dgm:presLayoutVars>
          <dgm:bulletEnabled val="1"/>
        </dgm:presLayoutVars>
      </dgm:prSet>
      <dgm:spPr/>
    </dgm:pt>
    <dgm:pt modelId="{DA325E0D-63B5-4CF5-90E2-10103935FE94}" type="pres">
      <dgm:prSet presAssocID="{D2E922C0-A0B6-4A56-A1F2-E8B51187FB14}" presName="bgRect" presStyleLbl="bgAccFollowNode1" presStyleIdx="0" presStyleCnt="3"/>
      <dgm:spPr/>
    </dgm:pt>
    <dgm:pt modelId="{5E8F7D56-06D7-4393-80FF-D53E742F5E31}" type="pres">
      <dgm:prSet presAssocID="{3D9F0D29-0111-4124-A361-F5D5B651FA7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2CA46FEB-1A7A-428F-A4B6-E65E0ED54B8B}" type="pres">
      <dgm:prSet presAssocID="{D2E922C0-A0B6-4A56-A1F2-E8B51187FB14}" presName="bottomLine" presStyleLbl="alignNode1" presStyleIdx="1" presStyleCnt="6">
        <dgm:presLayoutVars/>
      </dgm:prSet>
      <dgm:spPr/>
    </dgm:pt>
    <dgm:pt modelId="{B87517B4-3AD1-424A-8CB7-A9548BAD1F4D}" type="pres">
      <dgm:prSet presAssocID="{D2E922C0-A0B6-4A56-A1F2-E8B51187FB14}" presName="nodeText" presStyleLbl="bgAccFollowNode1" presStyleIdx="0" presStyleCnt="3">
        <dgm:presLayoutVars>
          <dgm:bulletEnabled val="1"/>
        </dgm:presLayoutVars>
      </dgm:prSet>
      <dgm:spPr/>
    </dgm:pt>
    <dgm:pt modelId="{84D3AC41-84B0-4629-B5FD-054697085DC1}" type="pres">
      <dgm:prSet presAssocID="{3D9F0D29-0111-4124-A361-F5D5B651FA78}" presName="sibTrans" presStyleCnt="0"/>
      <dgm:spPr/>
    </dgm:pt>
    <dgm:pt modelId="{64538D82-671B-457B-BC06-E096B38D252F}" type="pres">
      <dgm:prSet presAssocID="{0E8E376D-F1EF-40A8-90FE-65B909F4B331}" presName="compositeNode" presStyleCnt="0">
        <dgm:presLayoutVars>
          <dgm:bulletEnabled val="1"/>
        </dgm:presLayoutVars>
      </dgm:prSet>
      <dgm:spPr/>
    </dgm:pt>
    <dgm:pt modelId="{781992FA-E16F-4BF9-BDCE-0E1CB2F7D1DA}" type="pres">
      <dgm:prSet presAssocID="{0E8E376D-F1EF-40A8-90FE-65B909F4B331}" presName="bgRect" presStyleLbl="bgAccFollowNode1" presStyleIdx="1" presStyleCnt="3"/>
      <dgm:spPr/>
    </dgm:pt>
    <dgm:pt modelId="{ACCBBD9A-C192-4838-8621-4E4181E90B42}" type="pres">
      <dgm:prSet presAssocID="{4193AEB1-ECE9-4B95-ABEF-3FDF6B35802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68EDC7F-9D68-48E0-ADF1-EE19D85A7923}" type="pres">
      <dgm:prSet presAssocID="{0E8E376D-F1EF-40A8-90FE-65B909F4B331}" presName="bottomLine" presStyleLbl="alignNode1" presStyleIdx="3" presStyleCnt="6">
        <dgm:presLayoutVars/>
      </dgm:prSet>
      <dgm:spPr/>
    </dgm:pt>
    <dgm:pt modelId="{D943F465-DBE3-4072-B082-AA107C4601FC}" type="pres">
      <dgm:prSet presAssocID="{0E8E376D-F1EF-40A8-90FE-65B909F4B331}" presName="nodeText" presStyleLbl="bgAccFollowNode1" presStyleIdx="1" presStyleCnt="3">
        <dgm:presLayoutVars>
          <dgm:bulletEnabled val="1"/>
        </dgm:presLayoutVars>
      </dgm:prSet>
      <dgm:spPr/>
    </dgm:pt>
    <dgm:pt modelId="{B0D5BE7E-242E-4803-8734-68F8906AF763}" type="pres">
      <dgm:prSet presAssocID="{4193AEB1-ECE9-4B95-ABEF-3FDF6B35802F}" presName="sibTrans" presStyleCnt="0"/>
      <dgm:spPr/>
    </dgm:pt>
    <dgm:pt modelId="{BB59A751-1E8B-47D6-AA85-CE199AC89FDA}" type="pres">
      <dgm:prSet presAssocID="{0D732910-50EA-4945-98B4-AAAF1F364C89}" presName="compositeNode" presStyleCnt="0">
        <dgm:presLayoutVars>
          <dgm:bulletEnabled val="1"/>
        </dgm:presLayoutVars>
      </dgm:prSet>
      <dgm:spPr/>
    </dgm:pt>
    <dgm:pt modelId="{45B97C9A-24E3-4D5F-9D20-5B6FA728983B}" type="pres">
      <dgm:prSet presAssocID="{0D732910-50EA-4945-98B4-AAAF1F364C89}" presName="bgRect" presStyleLbl="bgAccFollowNode1" presStyleIdx="2" presStyleCnt="3"/>
      <dgm:spPr/>
    </dgm:pt>
    <dgm:pt modelId="{8402EFC1-080D-42F2-897C-508404EFE6D5}" type="pres">
      <dgm:prSet presAssocID="{B62E678A-01EF-49B8-A135-2C1AE8CC75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718E0EAB-BD67-4556-8D72-F4EB70314B93}" type="pres">
      <dgm:prSet presAssocID="{0D732910-50EA-4945-98B4-AAAF1F364C89}" presName="bottomLine" presStyleLbl="alignNode1" presStyleIdx="5" presStyleCnt="6">
        <dgm:presLayoutVars/>
      </dgm:prSet>
      <dgm:spPr/>
    </dgm:pt>
    <dgm:pt modelId="{BF7647E9-17C7-47C7-89FC-6BA8B6F967C0}" type="pres">
      <dgm:prSet presAssocID="{0D732910-50EA-4945-98B4-AAAF1F364C8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909AEE0D-964D-4F20-8A4B-D14500DC1F89}" type="presOf" srcId="{3D9F0D29-0111-4124-A361-F5D5B651FA78}" destId="{5E8F7D56-06D7-4393-80FF-D53E742F5E31}" srcOrd="0" destOrd="0" presId="urn:microsoft.com/office/officeart/2016/7/layout/BasicLinearProcessNumbered"/>
    <dgm:cxn modelId="{7613A92E-AB58-4C0E-BA76-0D980A590DDC}" type="presOf" srcId="{0D732910-50EA-4945-98B4-AAAF1F364C89}" destId="{45B97C9A-24E3-4D5F-9D20-5B6FA728983B}" srcOrd="0" destOrd="0" presId="urn:microsoft.com/office/officeart/2016/7/layout/BasicLinearProcessNumbered"/>
    <dgm:cxn modelId="{3DB77838-E8CD-451C-85F2-CA89A71E41DE}" type="presOf" srcId="{4193AEB1-ECE9-4B95-ABEF-3FDF6B35802F}" destId="{ACCBBD9A-C192-4838-8621-4E4181E90B42}" srcOrd="0" destOrd="0" presId="urn:microsoft.com/office/officeart/2016/7/layout/BasicLinearProcessNumbered"/>
    <dgm:cxn modelId="{FC5E5F4F-9736-4400-84EA-6E0E62B6344A}" type="presOf" srcId="{0D732910-50EA-4945-98B4-AAAF1F364C89}" destId="{BF7647E9-17C7-47C7-89FC-6BA8B6F967C0}" srcOrd="1" destOrd="0" presId="urn:microsoft.com/office/officeart/2016/7/layout/BasicLinearProcessNumbered"/>
    <dgm:cxn modelId="{CCD5914F-A864-4E37-81C4-7C46ABC74FCE}" type="presOf" srcId="{B62E678A-01EF-49B8-A135-2C1AE8CC7562}" destId="{8402EFC1-080D-42F2-897C-508404EFE6D5}" srcOrd="0" destOrd="0" presId="urn:microsoft.com/office/officeart/2016/7/layout/BasicLinearProcessNumbered"/>
    <dgm:cxn modelId="{DB1E8B74-3BB9-41D1-B057-7692BD0B3F54}" srcId="{646036CE-6F6C-4CEC-8943-725DBB147F6A}" destId="{D2E922C0-A0B6-4A56-A1F2-E8B51187FB14}" srcOrd="0" destOrd="0" parTransId="{809E7D3C-F4FD-4A6B-AD1E-DBF42AD6B0E9}" sibTransId="{3D9F0D29-0111-4124-A361-F5D5B651FA78}"/>
    <dgm:cxn modelId="{AC4857A8-96D0-43ED-A3E1-62BD3A9DEEF1}" srcId="{646036CE-6F6C-4CEC-8943-725DBB147F6A}" destId="{0D732910-50EA-4945-98B4-AAAF1F364C89}" srcOrd="2" destOrd="0" parTransId="{05C6B32C-5D85-45FB-BA1C-22E36C7A7F49}" sibTransId="{B62E678A-01EF-49B8-A135-2C1AE8CC7562}"/>
    <dgm:cxn modelId="{7A6CC9C3-88C5-4EC7-91DE-5CC5F4141C40}" type="presOf" srcId="{0E8E376D-F1EF-40A8-90FE-65B909F4B331}" destId="{D943F465-DBE3-4072-B082-AA107C4601FC}" srcOrd="1" destOrd="0" presId="urn:microsoft.com/office/officeart/2016/7/layout/BasicLinearProcessNumbered"/>
    <dgm:cxn modelId="{7C7BA0CF-971D-437A-AB08-74C7E388ADF8}" type="presOf" srcId="{D2E922C0-A0B6-4A56-A1F2-E8B51187FB14}" destId="{DA325E0D-63B5-4CF5-90E2-10103935FE94}" srcOrd="0" destOrd="0" presId="urn:microsoft.com/office/officeart/2016/7/layout/BasicLinearProcessNumbered"/>
    <dgm:cxn modelId="{577CA1D7-B236-4C63-B147-137E1933AACC}" type="presOf" srcId="{0E8E376D-F1EF-40A8-90FE-65B909F4B331}" destId="{781992FA-E16F-4BF9-BDCE-0E1CB2F7D1DA}" srcOrd="0" destOrd="0" presId="urn:microsoft.com/office/officeart/2016/7/layout/BasicLinearProcessNumbered"/>
    <dgm:cxn modelId="{405C66DF-F20B-4F00-B7AE-D026B4123041}" type="presOf" srcId="{D2E922C0-A0B6-4A56-A1F2-E8B51187FB14}" destId="{B87517B4-3AD1-424A-8CB7-A9548BAD1F4D}" srcOrd="1" destOrd="0" presId="urn:microsoft.com/office/officeart/2016/7/layout/BasicLinearProcessNumbered"/>
    <dgm:cxn modelId="{B43DC6E5-CA68-4B92-81A2-A6C987525D18}" type="presOf" srcId="{646036CE-6F6C-4CEC-8943-725DBB147F6A}" destId="{C9BA1B41-9C07-4CDD-89B5-46D5F295AB1F}" srcOrd="0" destOrd="0" presId="urn:microsoft.com/office/officeart/2016/7/layout/BasicLinearProcessNumbered"/>
    <dgm:cxn modelId="{433EC3EC-E018-46D0-9504-A3FF55582D0D}" srcId="{646036CE-6F6C-4CEC-8943-725DBB147F6A}" destId="{0E8E376D-F1EF-40A8-90FE-65B909F4B331}" srcOrd="1" destOrd="0" parTransId="{A83EFB36-2709-40FB-9BFD-7DC41A091CAA}" sibTransId="{4193AEB1-ECE9-4B95-ABEF-3FDF6B35802F}"/>
    <dgm:cxn modelId="{335BAC05-2E03-4C44-8E66-D5DADB3669B1}" type="presParOf" srcId="{C9BA1B41-9C07-4CDD-89B5-46D5F295AB1F}" destId="{FD67EE28-322C-4477-8A61-4141F3B76259}" srcOrd="0" destOrd="0" presId="urn:microsoft.com/office/officeart/2016/7/layout/BasicLinearProcessNumbered"/>
    <dgm:cxn modelId="{07F4EF98-BD83-4D47-844C-47FAEE2C2849}" type="presParOf" srcId="{FD67EE28-322C-4477-8A61-4141F3B76259}" destId="{DA325E0D-63B5-4CF5-90E2-10103935FE94}" srcOrd="0" destOrd="0" presId="urn:microsoft.com/office/officeart/2016/7/layout/BasicLinearProcessNumbered"/>
    <dgm:cxn modelId="{3E919589-6E38-4D0E-88B8-DF07561597BE}" type="presParOf" srcId="{FD67EE28-322C-4477-8A61-4141F3B76259}" destId="{5E8F7D56-06D7-4393-80FF-D53E742F5E31}" srcOrd="1" destOrd="0" presId="urn:microsoft.com/office/officeart/2016/7/layout/BasicLinearProcessNumbered"/>
    <dgm:cxn modelId="{F7A863B6-3683-40C5-882D-87FC176D790D}" type="presParOf" srcId="{FD67EE28-322C-4477-8A61-4141F3B76259}" destId="{2CA46FEB-1A7A-428F-A4B6-E65E0ED54B8B}" srcOrd="2" destOrd="0" presId="urn:microsoft.com/office/officeart/2016/7/layout/BasicLinearProcessNumbered"/>
    <dgm:cxn modelId="{CF1A467F-D668-44CE-8F80-40239011903A}" type="presParOf" srcId="{FD67EE28-322C-4477-8A61-4141F3B76259}" destId="{B87517B4-3AD1-424A-8CB7-A9548BAD1F4D}" srcOrd="3" destOrd="0" presId="urn:microsoft.com/office/officeart/2016/7/layout/BasicLinearProcessNumbered"/>
    <dgm:cxn modelId="{D5F19BFE-4F5F-4D23-BB4E-040A5479B8FF}" type="presParOf" srcId="{C9BA1B41-9C07-4CDD-89B5-46D5F295AB1F}" destId="{84D3AC41-84B0-4629-B5FD-054697085DC1}" srcOrd="1" destOrd="0" presId="urn:microsoft.com/office/officeart/2016/7/layout/BasicLinearProcessNumbered"/>
    <dgm:cxn modelId="{95595530-0DB5-4B66-8509-D175BE674CEF}" type="presParOf" srcId="{C9BA1B41-9C07-4CDD-89B5-46D5F295AB1F}" destId="{64538D82-671B-457B-BC06-E096B38D252F}" srcOrd="2" destOrd="0" presId="urn:microsoft.com/office/officeart/2016/7/layout/BasicLinearProcessNumbered"/>
    <dgm:cxn modelId="{1C60F36F-55EF-4048-884E-E4935D250B2F}" type="presParOf" srcId="{64538D82-671B-457B-BC06-E096B38D252F}" destId="{781992FA-E16F-4BF9-BDCE-0E1CB2F7D1DA}" srcOrd="0" destOrd="0" presId="urn:microsoft.com/office/officeart/2016/7/layout/BasicLinearProcessNumbered"/>
    <dgm:cxn modelId="{9360EF9F-F297-4A93-A10B-60396FEFAFDD}" type="presParOf" srcId="{64538D82-671B-457B-BC06-E096B38D252F}" destId="{ACCBBD9A-C192-4838-8621-4E4181E90B42}" srcOrd="1" destOrd="0" presId="urn:microsoft.com/office/officeart/2016/7/layout/BasicLinearProcessNumbered"/>
    <dgm:cxn modelId="{8142D69F-2D15-4849-A213-10B79CF30E51}" type="presParOf" srcId="{64538D82-671B-457B-BC06-E096B38D252F}" destId="{168EDC7F-9D68-48E0-ADF1-EE19D85A7923}" srcOrd="2" destOrd="0" presId="urn:microsoft.com/office/officeart/2016/7/layout/BasicLinearProcessNumbered"/>
    <dgm:cxn modelId="{72F1F702-A635-4642-8678-2A45936DABEB}" type="presParOf" srcId="{64538D82-671B-457B-BC06-E096B38D252F}" destId="{D943F465-DBE3-4072-B082-AA107C4601FC}" srcOrd="3" destOrd="0" presId="urn:microsoft.com/office/officeart/2016/7/layout/BasicLinearProcessNumbered"/>
    <dgm:cxn modelId="{63DF314A-F45D-4291-B111-20F6166B99A5}" type="presParOf" srcId="{C9BA1B41-9C07-4CDD-89B5-46D5F295AB1F}" destId="{B0D5BE7E-242E-4803-8734-68F8906AF763}" srcOrd="3" destOrd="0" presId="urn:microsoft.com/office/officeart/2016/7/layout/BasicLinearProcessNumbered"/>
    <dgm:cxn modelId="{255E5385-4383-4DE0-B9EF-53C6020706CF}" type="presParOf" srcId="{C9BA1B41-9C07-4CDD-89B5-46D5F295AB1F}" destId="{BB59A751-1E8B-47D6-AA85-CE199AC89FDA}" srcOrd="4" destOrd="0" presId="urn:microsoft.com/office/officeart/2016/7/layout/BasicLinearProcessNumbered"/>
    <dgm:cxn modelId="{7D714127-4912-4411-8DB9-90D5F7FD63B9}" type="presParOf" srcId="{BB59A751-1E8B-47D6-AA85-CE199AC89FDA}" destId="{45B97C9A-24E3-4D5F-9D20-5B6FA728983B}" srcOrd="0" destOrd="0" presId="urn:microsoft.com/office/officeart/2016/7/layout/BasicLinearProcessNumbered"/>
    <dgm:cxn modelId="{8481DA33-8302-45A6-9009-876197C390AB}" type="presParOf" srcId="{BB59A751-1E8B-47D6-AA85-CE199AC89FDA}" destId="{8402EFC1-080D-42F2-897C-508404EFE6D5}" srcOrd="1" destOrd="0" presId="urn:microsoft.com/office/officeart/2016/7/layout/BasicLinearProcessNumbered"/>
    <dgm:cxn modelId="{67A7CCFE-A854-48EF-A618-BE192AF6CB00}" type="presParOf" srcId="{BB59A751-1E8B-47D6-AA85-CE199AC89FDA}" destId="{718E0EAB-BD67-4556-8D72-F4EB70314B93}" srcOrd="2" destOrd="0" presId="urn:microsoft.com/office/officeart/2016/7/layout/BasicLinearProcessNumbered"/>
    <dgm:cxn modelId="{595FBBE6-C560-40A6-AE9F-F2886F449662}" type="presParOf" srcId="{BB59A751-1E8B-47D6-AA85-CE199AC89FDA}" destId="{BF7647E9-17C7-47C7-89FC-6BA8B6F967C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E4B69C-C255-42DC-A184-875308ED865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A5B7CEC-ECB1-4B44-8260-EC6013682CDE}">
      <dgm:prSet phldrT="[Text]"/>
      <dgm:spPr>
        <a:solidFill>
          <a:schemeClr val="accent1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en-US" noProof="0" dirty="0"/>
            <a:t>Reproducing </a:t>
          </a:r>
          <a:r>
            <a:rPr lang="de-CH" dirty="0"/>
            <a:t>Data</a:t>
          </a:r>
          <a:endParaRPr lang="en-CH" dirty="0"/>
        </a:p>
      </dgm:t>
    </dgm:pt>
    <dgm:pt modelId="{BAF2648F-98A9-45B4-A227-801E8EC518B4}" type="parTrans" cxnId="{FB4ACDC8-C06E-4BE8-84D9-DF8D3A14146F}">
      <dgm:prSet/>
      <dgm:spPr/>
      <dgm:t>
        <a:bodyPr/>
        <a:lstStyle/>
        <a:p>
          <a:endParaRPr lang="en-CH"/>
        </a:p>
      </dgm:t>
    </dgm:pt>
    <dgm:pt modelId="{31DF606B-92A3-49A2-9B52-5011B0CC915E}" type="sibTrans" cxnId="{FB4ACDC8-C06E-4BE8-84D9-DF8D3A14146F}">
      <dgm:prSet/>
      <dgm:spPr/>
      <dgm:t>
        <a:bodyPr/>
        <a:lstStyle/>
        <a:p>
          <a:endParaRPr lang="en-CH"/>
        </a:p>
      </dgm:t>
    </dgm:pt>
    <dgm:pt modelId="{4F3816ED-AC32-41A8-934B-E492C0FC7DF4}">
      <dgm:prSet phldrT="[Text]"/>
      <dgm:spPr/>
      <dgm:t>
        <a:bodyPr/>
        <a:lstStyle/>
        <a:p>
          <a:r>
            <a:rPr lang="en-US" noProof="0" dirty="0"/>
            <a:t>General pedestrian characteristics</a:t>
          </a:r>
        </a:p>
      </dgm:t>
    </dgm:pt>
    <dgm:pt modelId="{8B36D6CD-AD83-4030-821D-738F6E8C6BFC}" type="parTrans" cxnId="{B1A1A87C-8D6B-44B4-BCAA-3A2393C5CE9C}">
      <dgm:prSet/>
      <dgm:spPr/>
      <dgm:t>
        <a:bodyPr/>
        <a:lstStyle/>
        <a:p>
          <a:endParaRPr lang="en-CH"/>
        </a:p>
      </dgm:t>
    </dgm:pt>
    <dgm:pt modelId="{0EA02897-C5ED-46D2-94FC-9E44C9871D39}" type="sibTrans" cxnId="{B1A1A87C-8D6B-44B4-BCAA-3A2393C5CE9C}">
      <dgm:prSet/>
      <dgm:spPr/>
      <dgm:t>
        <a:bodyPr/>
        <a:lstStyle/>
        <a:p>
          <a:endParaRPr lang="en-CH"/>
        </a:p>
      </dgm:t>
    </dgm:pt>
    <dgm:pt modelId="{4FD65B87-191F-4331-BFBD-80DB35C6FB66}" type="pres">
      <dgm:prSet presAssocID="{85E4B69C-C255-42DC-A184-875308ED8657}" presName="Name0" presStyleCnt="0">
        <dgm:presLayoutVars>
          <dgm:dir/>
          <dgm:animLvl val="lvl"/>
          <dgm:resizeHandles val="exact"/>
        </dgm:presLayoutVars>
      </dgm:prSet>
      <dgm:spPr/>
    </dgm:pt>
    <dgm:pt modelId="{AC60ACB6-D933-4DE3-B443-9FD2AB8F53F5}" type="pres">
      <dgm:prSet presAssocID="{AA5B7CEC-ECB1-4B44-8260-EC6013682CDE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36DF21B-C0AF-41EE-A193-4E6E2EC7EED0}" type="pres">
      <dgm:prSet presAssocID="{31DF606B-92A3-49A2-9B52-5011B0CC915E}" presName="parTxOnlySpace" presStyleCnt="0"/>
      <dgm:spPr/>
    </dgm:pt>
    <dgm:pt modelId="{1091FB5B-2F7A-4FF5-B59E-C78592C6170F}" type="pres">
      <dgm:prSet presAssocID="{4F3816ED-AC32-41A8-934B-E492C0FC7DF4}" presName="parTxOnly" presStyleLbl="node1" presStyleIdx="1" presStyleCnt="2" custLinFactNeighborX="50000">
        <dgm:presLayoutVars>
          <dgm:chMax val="0"/>
          <dgm:chPref val="0"/>
          <dgm:bulletEnabled val="1"/>
        </dgm:presLayoutVars>
      </dgm:prSet>
      <dgm:spPr/>
    </dgm:pt>
  </dgm:ptLst>
  <dgm:cxnLst>
    <dgm:cxn modelId="{B1A1A87C-8D6B-44B4-BCAA-3A2393C5CE9C}" srcId="{85E4B69C-C255-42DC-A184-875308ED8657}" destId="{4F3816ED-AC32-41A8-934B-E492C0FC7DF4}" srcOrd="1" destOrd="0" parTransId="{8B36D6CD-AD83-4030-821D-738F6E8C6BFC}" sibTransId="{0EA02897-C5ED-46D2-94FC-9E44C9871D39}"/>
    <dgm:cxn modelId="{58A3C189-0C8F-4AAD-BCB6-676F9D0F4D37}" type="presOf" srcId="{AA5B7CEC-ECB1-4B44-8260-EC6013682CDE}" destId="{AC60ACB6-D933-4DE3-B443-9FD2AB8F53F5}" srcOrd="0" destOrd="0" presId="urn:microsoft.com/office/officeart/2005/8/layout/chevron1"/>
    <dgm:cxn modelId="{63EF3AB2-E375-4501-9D49-CEBB9A738D2A}" type="presOf" srcId="{85E4B69C-C255-42DC-A184-875308ED8657}" destId="{4FD65B87-191F-4331-BFBD-80DB35C6FB66}" srcOrd="0" destOrd="0" presId="urn:microsoft.com/office/officeart/2005/8/layout/chevron1"/>
    <dgm:cxn modelId="{FB4ACDC8-C06E-4BE8-84D9-DF8D3A14146F}" srcId="{85E4B69C-C255-42DC-A184-875308ED8657}" destId="{AA5B7CEC-ECB1-4B44-8260-EC6013682CDE}" srcOrd="0" destOrd="0" parTransId="{BAF2648F-98A9-45B4-A227-801E8EC518B4}" sibTransId="{31DF606B-92A3-49A2-9B52-5011B0CC915E}"/>
    <dgm:cxn modelId="{D0A4FDEC-64E5-4CD1-865C-949DF367D14B}" type="presOf" srcId="{4F3816ED-AC32-41A8-934B-E492C0FC7DF4}" destId="{1091FB5B-2F7A-4FF5-B59E-C78592C6170F}" srcOrd="0" destOrd="0" presId="urn:microsoft.com/office/officeart/2005/8/layout/chevron1"/>
    <dgm:cxn modelId="{DB0359DD-15A2-42F7-86C1-FC069DF0B077}" type="presParOf" srcId="{4FD65B87-191F-4331-BFBD-80DB35C6FB66}" destId="{AC60ACB6-D933-4DE3-B443-9FD2AB8F53F5}" srcOrd="0" destOrd="0" presId="urn:microsoft.com/office/officeart/2005/8/layout/chevron1"/>
    <dgm:cxn modelId="{FF9F8D63-A638-4ABE-8C8C-90AC3E5F5FCE}" type="presParOf" srcId="{4FD65B87-191F-4331-BFBD-80DB35C6FB66}" destId="{C36DF21B-C0AF-41EE-A193-4E6E2EC7EED0}" srcOrd="1" destOrd="0" presId="urn:microsoft.com/office/officeart/2005/8/layout/chevron1"/>
    <dgm:cxn modelId="{2D8CA798-A710-48C4-92BF-5492795ADA09}" type="presParOf" srcId="{4FD65B87-191F-4331-BFBD-80DB35C6FB66}" destId="{1091FB5B-2F7A-4FF5-B59E-C78592C6170F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4890-B77A-4E0B-B37A-DAAD042B7C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H"/>
        </a:p>
      </dgm:t>
    </dgm:pt>
    <dgm:pt modelId="{CE23C7A4-7CD4-4E2A-B9CC-BD47F3C17696}">
      <dgm:prSet phldrT="[Text]"/>
      <dgm:spPr/>
      <dgm:t>
        <a:bodyPr/>
        <a:lstStyle/>
        <a:p>
          <a:r>
            <a:rPr lang="de-CH" dirty="0" err="1"/>
            <a:t>Stability</a:t>
          </a:r>
          <a:r>
            <a:rPr lang="de-CH" dirty="0"/>
            <a:t> </a:t>
          </a:r>
          <a:r>
            <a:rPr lang="de-CH" dirty="0" err="1"/>
            <a:t>of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model</a:t>
          </a:r>
          <a:endParaRPr lang="en-CH" dirty="0"/>
        </a:p>
      </dgm:t>
    </dgm:pt>
    <dgm:pt modelId="{864EAB22-6156-4E97-9C2D-92BBDAA2D21E}" type="parTrans" cxnId="{AAE186DA-6EDC-431B-9DFE-877B41D598D8}">
      <dgm:prSet/>
      <dgm:spPr/>
      <dgm:t>
        <a:bodyPr/>
        <a:lstStyle/>
        <a:p>
          <a:endParaRPr lang="en-CH"/>
        </a:p>
      </dgm:t>
    </dgm:pt>
    <dgm:pt modelId="{4F113B89-C7F3-44AD-AC5E-73D02563A960}" type="sibTrans" cxnId="{AAE186DA-6EDC-431B-9DFE-877B41D598D8}">
      <dgm:prSet/>
      <dgm:spPr/>
      <dgm:t>
        <a:bodyPr/>
        <a:lstStyle/>
        <a:p>
          <a:endParaRPr lang="en-CH"/>
        </a:p>
      </dgm:t>
    </dgm:pt>
    <dgm:pt modelId="{AA18A89E-0AB5-422A-B79F-C976DCBB6E2B}">
      <dgm:prSet phldrT="[Text]"/>
      <dgm:spPr/>
      <dgm:t>
        <a:bodyPr/>
        <a:lstStyle/>
        <a:p>
          <a:r>
            <a:rPr lang="de-CH" dirty="0" err="1"/>
            <a:t>Varying</a:t>
          </a:r>
          <a:r>
            <a:rPr lang="de-CH" dirty="0"/>
            <a:t> initial </a:t>
          </a:r>
          <a:r>
            <a:rPr lang="de-CH" dirty="0" err="1"/>
            <a:t>conditions</a:t>
          </a:r>
          <a:r>
            <a:rPr lang="de-CH" dirty="0"/>
            <a:t> </a:t>
          </a:r>
          <a:endParaRPr lang="en-CH" dirty="0"/>
        </a:p>
      </dgm:t>
    </dgm:pt>
    <dgm:pt modelId="{F269F939-C4C1-4DE1-AC4D-1D1875195429}" type="parTrans" cxnId="{5F3E0059-C20D-4877-88C7-96F46FAA4673}">
      <dgm:prSet/>
      <dgm:spPr/>
      <dgm:t>
        <a:bodyPr/>
        <a:lstStyle/>
        <a:p>
          <a:endParaRPr lang="en-CH"/>
        </a:p>
      </dgm:t>
    </dgm:pt>
    <dgm:pt modelId="{1E40C79B-5B6F-4549-9841-B16A542421AD}" type="sibTrans" cxnId="{5F3E0059-C20D-4877-88C7-96F46FAA4673}">
      <dgm:prSet/>
      <dgm:spPr/>
      <dgm:t>
        <a:bodyPr/>
        <a:lstStyle/>
        <a:p>
          <a:endParaRPr lang="en-CH"/>
        </a:p>
      </dgm:t>
    </dgm:pt>
    <dgm:pt modelId="{D4BD6597-0123-4307-88AE-E5D5F9272155}">
      <dgm:prSet phldrT="[Text]"/>
      <dgm:spPr/>
      <dgm:t>
        <a:bodyPr/>
        <a:lstStyle/>
        <a:p>
          <a:r>
            <a:rPr lang="en-US" noProof="0" dirty="0"/>
            <a:t>Adaptation to different scenarios</a:t>
          </a:r>
        </a:p>
      </dgm:t>
    </dgm:pt>
    <dgm:pt modelId="{CB59E7C9-31D9-46F6-9581-CCD084B11C6B}" type="parTrans" cxnId="{3E77B91D-7A4E-4F57-B886-A2D4063C9C5C}">
      <dgm:prSet/>
      <dgm:spPr/>
      <dgm:t>
        <a:bodyPr/>
        <a:lstStyle/>
        <a:p>
          <a:endParaRPr lang="en-CH"/>
        </a:p>
      </dgm:t>
    </dgm:pt>
    <dgm:pt modelId="{F34EB374-DE4C-48A7-B482-2DF039E2B507}" type="sibTrans" cxnId="{3E77B91D-7A4E-4F57-B886-A2D4063C9C5C}">
      <dgm:prSet/>
      <dgm:spPr/>
      <dgm:t>
        <a:bodyPr/>
        <a:lstStyle/>
        <a:p>
          <a:endParaRPr lang="en-CH"/>
        </a:p>
      </dgm:t>
    </dgm:pt>
    <dgm:pt modelId="{9D9F54E2-C36C-47B2-A46C-40CB6274C4E2}">
      <dgm:prSet phldrT="[Text]"/>
      <dgm:spPr/>
      <dgm:t>
        <a:bodyPr/>
        <a:lstStyle/>
        <a:p>
          <a:r>
            <a:rPr lang="de-CH" dirty="0" err="1"/>
            <a:t>Varying</a:t>
          </a:r>
          <a:r>
            <a:rPr lang="de-CH" dirty="0"/>
            <a:t> </a:t>
          </a:r>
          <a:r>
            <a:rPr lang="de-CH" dirty="0" err="1"/>
            <a:t>person</a:t>
          </a:r>
          <a:r>
            <a:rPr lang="de-CH" dirty="0"/>
            <a:t> </a:t>
          </a:r>
          <a:r>
            <a:rPr lang="de-CH" dirty="0" err="1"/>
            <a:t>density</a:t>
          </a:r>
          <a:endParaRPr lang="en-CH" dirty="0"/>
        </a:p>
      </dgm:t>
    </dgm:pt>
    <dgm:pt modelId="{5DA527F5-5E44-4A44-A558-8CDB301A96F6}" type="parTrans" cxnId="{0E69B6F4-605F-47BA-A59A-826CFA160641}">
      <dgm:prSet/>
      <dgm:spPr/>
      <dgm:t>
        <a:bodyPr/>
        <a:lstStyle/>
        <a:p>
          <a:endParaRPr lang="en-CH"/>
        </a:p>
      </dgm:t>
    </dgm:pt>
    <dgm:pt modelId="{15A98588-0BC3-4106-A050-79CB6C69E332}" type="sibTrans" cxnId="{0E69B6F4-605F-47BA-A59A-826CFA160641}">
      <dgm:prSet/>
      <dgm:spPr/>
      <dgm:t>
        <a:bodyPr/>
        <a:lstStyle/>
        <a:p>
          <a:endParaRPr lang="en-CH"/>
        </a:p>
      </dgm:t>
    </dgm:pt>
    <dgm:pt modelId="{68F5FFED-AAE2-4974-8440-54CE6DBB9A16}">
      <dgm:prSet phldrT="[Text]"/>
      <dgm:spPr/>
      <dgm:t>
        <a:bodyPr/>
        <a:lstStyle/>
        <a:p>
          <a:r>
            <a:rPr lang="de-CH" dirty="0"/>
            <a:t>New </a:t>
          </a:r>
          <a:r>
            <a:rPr lang="de-CH" dirty="0" err="1"/>
            <a:t>scenarios</a:t>
          </a:r>
          <a:endParaRPr lang="en-CH" dirty="0"/>
        </a:p>
      </dgm:t>
    </dgm:pt>
    <dgm:pt modelId="{DC572716-507F-4CBD-AB35-6516620DDA96}" type="parTrans" cxnId="{E162D5A8-3E94-4A11-B65B-55673D9B8F7F}">
      <dgm:prSet/>
      <dgm:spPr/>
      <dgm:t>
        <a:bodyPr/>
        <a:lstStyle/>
        <a:p>
          <a:endParaRPr lang="en-CH"/>
        </a:p>
      </dgm:t>
    </dgm:pt>
    <dgm:pt modelId="{CA97DED6-F732-466F-88A2-6843DCEBC831}" type="sibTrans" cxnId="{E162D5A8-3E94-4A11-B65B-55673D9B8F7F}">
      <dgm:prSet/>
      <dgm:spPr/>
      <dgm:t>
        <a:bodyPr/>
        <a:lstStyle/>
        <a:p>
          <a:endParaRPr lang="en-CH"/>
        </a:p>
      </dgm:t>
    </dgm:pt>
    <dgm:pt modelId="{DE707EBA-A398-4B82-AA84-0F3D3B4D4DD2}">
      <dgm:prSet phldrT="[Text]"/>
      <dgm:spPr/>
      <dgm:t>
        <a:bodyPr/>
        <a:lstStyle/>
        <a:p>
          <a:r>
            <a:rPr lang="en-US" noProof="0" dirty="0"/>
            <a:t>Statically</a:t>
          </a:r>
          <a:r>
            <a:rPr lang="de-CH" dirty="0"/>
            <a:t> </a:t>
          </a:r>
          <a:r>
            <a:rPr lang="en-AU" noProof="0" dirty="0"/>
            <a:t>placed</a:t>
          </a:r>
          <a:r>
            <a:rPr lang="de-CH" dirty="0"/>
            <a:t> </a:t>
          </a:r>
          <a:r>
            <a:rPr lang="de-CH" dirty="0" err="1"/>
            <a:t>people</a:t>
          </a:r>
          <a:r>
            <a:rPr lang="de-CH" dirty="0"/>
            <a:t> / Do </a:t>
          </a:r>
          <a:r>
            <a:rPr lang="de-CH" dirty="0" err="1"/>
            <a:t>agents</a:t>
          </a:r>
          <a:r>
            <a:rPr lang="de-CH" dirty="0"/>
            <a:t> </a:t>
          </a:r>
          <a:r>
            <a:rPr lang="de-CH" dirty="0" err="1"/>
            <a:t>sidestep</a:t>
          </a:r>
          <a:r>
            <a:rPr lang="de-CH" dirty="0"/>
            <a:t>? </a:t>
          </a:r>
          <a:endParaRPr lang="en-CH" dirty="0"/>
        </a:p>
      </dgm:t>
    </dgm:pt>
    <dgm:pt modelId="{4CEB6C0D-A016-4B16-B04B-B469F6F46B56}" type="parTrans" cxnId="{CE863260-2A8E-4349-B421-BD2A193CFCA0}">
      <dgm:prSet/>
      <dgm:spPr/>
      <dgm:t>
        <a:bodyPr/>
        <a:lstStyle/>
        <a:p>
          <a:endParaRPr lang="en-CH"/>
        </a:p>
      </dgm:t>
    </dgm:pt>
    <dgm:pt modelId="{983131E2-ED55-4DDA-8F36-B33185498754}" type="sibTrans" cxnId="{CE863260-2A8E-4349-B421-BD2A193CFCA0}">
      <dgm:prSet/>
      <dgm:spPr/>
      <dgm:t>
        <a:bodyPr/>
        <a:lstStyle/>
        <a:p>
          <a:endParaRPr lang="en-CH"/>
        </a:p>
      </dgm:t>
    </dgm:pt>
    <dgm:pt modelId="{CB66B57F-798C-4D86-99E7-4B180E872439}" type="pres">
      <dgm:prSet presAssocID="{DDBB4890-B77A-4E0B-B37A-DAAD042B7C18}" presName="linear" presStyleCnt="0">
        <dgm:presLayoutVars>
          <dgm:animLvl val="lvl"/>
          <dgm:resizeHandles val="exact"/>
        </dgm:presLayoutVars>
      </dgm:prSet>
      <dgm:spPr/>
    </dgm:pt>
    <dgm:pt modelId="{2BA02A75-7C80-4E0B-BD0A-DB1CD95413C3}" type="pres">
      <dgm:prSet presAssocID="{CE23C7A4-7CD4-4E2A-B9CC-BD47F3C17696}" presName="parentText" presStyleLbl="node1" presStyleIdx="0" presStyleCnt="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2AAC1F8B-EA88-4588-85FD-1292837347B9}" type="pres">
      <dgm:prSet presAssocID="{CE23C7A4-7CD4-4E2A-B9CC-BD47F3C17696}" presName="childText" presStyleLbl="revTx" presStyleIdx="0" presStyleCnt="3">
        <dgm:presLayoutVars>
          <dgm:bulletEnabled val="1"/>
        </dgm:presLayoutVars>
      </dgm:prSet>
      <dgm:spPr/>
    </dgm:pt>
    <dgm:pt modelId="{8DF251E8-C8F4-4125-BCC7-5BFA7A793596}" type="pres">
      <dgm:prSet presAssocID="{D4BD6597-0123-4307-88AE-E5D5F927215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A6AEC0-568D-4BD6-8DC2-1AF817E84D53}" type="pres">
      <dgm:prSet presAssocID="{D4BD6597-0123-4307-88AE-E5D5F9272155}" presName="childText" presStyleLbl="revTx" presStyleIdx="1" presStyleCnt="3">
        <dgm:presLayoutVars>
          <dgm:bulletEnabled val="1"/>
        </dgm:presLayoutVars>
      </dgm:prSet>
      <dgm:spPr/>
    </dgm:pt>
    <dgm:pt modelId="{2FF7EAC9-9119-495A-A42E-7971BB4FC320}" type="pres">
      <dgm:prSet presAssocID="{68F5FFED-AAE2-4974-8440-54CE6DBB9A1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8FF6184-5AE5-4D80-809D-8B2D1A149046}" type="pres">
      <dgm:prSet presAssocID="{68F5FFED-AAE2-4974-8440-54CE6DBB9A1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E77B91D-7A4E-4F57-B886-A2D4063C9C5C}" srcId="{DDBB4890-B77A-4E0B-B37A-DAAD042B7C18}" destId="{D4BD6597-0123-4307-88AE-E5D5F9272155}" srcOrd="1" destOrd="0" parTransId="{CB59E7C9-31D9-46F6-9581-CCD084B11C6B}" sibTransId="{F34EB374-DE4C-48A7-B482-2DF039E2B507}"/>
    <dgm:cxn modelId="{09B5823E-7FED-4C10-8B62-48F015E26D85}" type="presOf" srcId="{68F5FFED-AAE2-4974-8440-54CE6DBB9A16}" destId="{2FF7EAC9-9119-495A-A42E-7971BB4FC320}" srcOrd="0" destOrd="0" presId="urn:microsoft.com/office/officeart/2005/8/layout/vList2"/>
    <dgm:cxn modelId="{CE863260-2A8E-4349-B421-BD2A193CFCA0}" srcId="{68F5FFED-AAE2-4974-8440-54CE6DBB9A16}" destId="{DE707EBA-A398-4B82-AA84-0F3D3B4D4DD2}" srcOrd="0" destOrd="0" parTransId="{4CEB6C0D-A016-4B16-B04B-B469F6F46B56}" sibTransId="{983131E2-ED55-4DDA-8F36-B33185498754}"/>
    <dgm:cxn modelId="{65842775-FA56-4E08-AE6E-A447638243DD}" type="presOf" srcId="{DE707EBA-A398-4B82-AA84-0F3D3B4D4DD2}" destId="{C8FF6184-5AE5-4D80-809D-8B2D1A149046}" srcOrd="0" destOrd="0" presId="urn:microsoft.com/office/officeart/2005/8/layout/vList2"/>
    <dgm:cxn modelId="{5F3E0059-C20D-4877-88C7-96F46FAA4673}" srcId="{CE23C7A4-7CD4-4E2A-B9CC-BD47F3C17696}" destId="{AA18A89E-0AB5-422A-B79F-C976DCBB6E2B}" srcOrd="0" destOrd="0" parTransId="{F269F939-C4C1-4DE1-AC4D-1D1875195429}" sibTransId="{1E40C79B-5B6F-4549-9841-B16A542421AD}"/>
    <dgm:cxn modelId="{578E1D7C-1137-4FD6-8F48-18B6FC619EF2}" type="presOf" srcId="{DDBB4890-B77A-4E0B-B37A-DAAD042B7C18}" destId="{CB66B57F-798C-4D86-99E7-4B180E872439}" srcOrd="0" destOrd="0" presId="urn:microsoft.com/office/officeart/2005/8/layout/vList2"/>
    <dgm:cxn modelId="{E162D5A8-3E94-4A11-B65B-55673D9B8F7F}" srcId="{DDBB4890-B77A-4E0B-B37A-DAAD042B7C18}" destId="{68F5FFED-AAE2-4974-8440-54CE6DBB9A16}" srcOrd="2" destOrd="0" parTransId="{DC572716-507F-4CBD-AB35-6516620DDA96}" sibTransId="{CA97DED6-F732-466F-88A2-6843DCEBC831}"/>
    <dgm:cxn modelId="{85516AB5-6833-410F-A531-5F87961725D5}" type="presOf" srcId="{D4BD6597-0123-4307-88AE-E5D5F9272155}" destId="{8DF251E8-C8F4-4125-BCC7-5BFA7A793596}" srcOrd="0" destOrd="0" presId="urn:microsoft.com/office/officeart/2005/8/layout/vList2"/>
    <dgm:cxn modelId="{AAE186DA-6EDC-431B-9DFE-877B41D598D8}" srcId="{DDBB4890-B77A-4E0B-B37A-DAAD042B7C18}" destId="{CE23C7A4-7CD4-4E2A-B9CC-BD47F3C17696}" srcOrd="0" destOrd="0" parTransId="{864EAB22-6156-4E97-9C2D-92BBDAA2D21E}" sibTransId="{4F113B89-C7F3-44AD-AC5E-73D02563A960}"/>
    <dgm:cxn modelId="{B0C06BE4-5992-43F0-8B0C-E08EC001C6DB}" type="presOf" srcId="{AA18A89E-0AB5-422A-B79F-C976DCBB6E2B}" destId="{2AAC1F8B-EA88-4588-85FD-1292837347B9}" srcOrd="0" destOrd="0" presId="urn:microsoft.com/office/officeart/2005/8/layout/vList2"/>
    <dgm:cxn modelId="{A64C90E4-9F43-4DEC-844C-7F408F94135B}" type="presOf" srcId="{CE23C7A4-7CD4-4E2A-B9CC-BD47F3C17696}" destId="{2BA02A75-7C80-4E0B-BD0A-DB1CD95413C3}" srcOrd="0" destOrd="0" presId="urn:microsoft.com/office/officeart/2005/8/layout/vList2"/>
    <dgm:cxn modelId="{0E69B6F4-605F-47BA-A59A-826CFA160641}" srcId="{D4BD6597-0123-4307-88AE-E5D5F9272155}" destId="{9D9F54E2-C36C-47B2-A46C-40CB6274C4E2}" srcOrd="0" destOrd="0" parTransId="{5DA527F5-5E44-4A44-A558-8CDB301A96F6}" sibTransId="{15A98588-0BC3-4106-A050-79CB6C69E332}"/>
    <dgm:cxn modelId="{B4A531FC-DC58-4EC0-BEC1-08DB5870AAB4}" type="presOf" srcId="{9D9F54E2-C36C-47B2-A46C-40CB6274C4E2}" destId="{9AA6AEC0-568D-4BD6-8DC2-1AF817E84D53}" srcOrd="0" destOrd="0" presId="urn:microsoft.com/office/officeart/2005/8/layout/vList2"/>
    <dgm:cxn modelId="{A100A772-7F9B-448F-A71A-6F77AEDBBF2E}" type="presParOf" srcId="{CB66B57F-798C-4D86-99E7-4B180E872439}" destId="{2BA02A75-7C80-4E0B-BD0A-DB1CD95413C3}" srcOrd="0" destOrd="0" presId="urn:microsoft.com/office/officeart/2005/8/layout/vList2"/>
    <dgm:cxn modelId="{79984A8A-D759-4FB8-AF22-402016AFF5E7}" type="presParOf" srcId="{CB66B57F-798C-4D86-99E7-4B180E872439}" destId="{2AAC1F8B-EA88-4588-85FD-1292837347B9}" srcOrd="1" destOrd="0" presId="urn:microsoft.com/office/officeart/2005/8/layout/vList2"/>
    <dgm:cxn modelId="{EC79B05F-97A4-4125-B64C-57217FD0E7AE}" type="presParOf" srcId="{CB66B57F-798C-4D86-99E7-4B180E872439}" destId="{8DF251E8-C8F4-4125-BCC7-5BFA7A793596}" srcOrd="2" destOrd="0" presId="urn:microsoft.com/office/officeart/2005/8/layout/vList2"/>
    <dgm:cxn modelId="{37DB3720-EC63-4B6E-8EAA-524BBB4E1DD8}" type="presParOf" srcId="{CB66B57F-798C-4D86-99E7-4B180E872439}" destId="{9AA6AEC0-568D-4BD6-8DC2-1AF817E84D53}" srcOrd="3" destOrd="0" presId="urn:microsoft.com/office/officeart/2005/8/layout/vList2"/>
    <dgm:cxn modelId="{15A63CBF-0BFA-4ACE-83B0-822740241AC9}" type="presParOf" srcId="{CB66B57F-798C-4D86-99E7-4B180E872439}" destId="{2FF7EAC9-9119-495A-A42E-7971BB4FC320}" srcOrd="4" destOrd="0" presId="urn:microsoft.com/office/officeart/2005/8/layout/vList2"/>
    <dgm:cxn modelId="{7C82088F-EE0D-482F-B25C-75103FFC87FD}" type="presParOf" srcId="{CB66B57F-798C-4D86-99E7-4B180E872439}" destId="{C8FF6184-5AE5-4D80-809D-8B2D1A14904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2BA83-5683-41CB-AD77-34CB0F8BFBF8}">
      <dsp:nvSpPr>
        <dsp:cNvPr id="0" name=""/>
        <dsp:cNvSpPr/>
      </dsp:nvSpPr>
      <dsp:spPr>
        <a:xfrm>
          <a:off x="4271521" y="359071"/>
          <a:ext cx="1834078" cy="183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Loss</a:t>
          </a:r>
        </a:p>
      </dsp:txBody>
      <dsp:txXfrm>
        <a:off x="4271521" y="359071"/>
        <a:ext cx="1834078" cy="1834078"/>
      </dsp:txXfrm>
    </dsp:sp>
    <dsp:sp modelId="{452E71B4-7CA6-4EF8-983E-47040408FE63}">
      <dsp:nvSpPr>
        <dsp:cNvPr id="0" name=""/>
        <dsp:cNvSpPr/>
      </dsp:nvSpPr>
      <dsp:spPr>
        <a:xfrm>
          <a:off x="1479054" y="-1481"/>
          <a:ext cx="4335468" cy="4335468"/>
        </a:xfrm>
        <a:prstGeom prst="circularArrow">
          <a:avLst>
            <a:gd name="adj1" fmla="val 8249"/>
            <a:gd name="adj2" fmla="val 576188"/>
            <a:gd name="adj3" fmla="val 2963532"/>
            <a:gd name="adj4" fmla="val 51939"/>
            <a:gd name="adj5" fmla="val 96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58BB9-EC4E-4F6D-95A2-375E82C1B7BD}">
      <dsp:nvSpPr>
        <dsp:cNvPr id="0" name=""/>
        <dsp:cNvSpPr/>
      </dsp:nvSpPr>
      <dsp:spPr>
        <a:xfrm>
          <a:off x="2729749" y="3029498"/>
          <a:ext cx="1834078" cy="183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Optimizer</a:t>
          </a:r>
        </a:p>
      </dsp:txBody>
      <dsp:txXfrm>
        <a:off x="2729749" y="3029498"/>
        <a:ext cx="1834078" cy="1834078"/>
      </dsp:txXfrm>
    </dsp:sp>
    <dsp:sp modelId="{E0B3BF09-EB1E-4462-8736-A519A94E6E8F}">
      <dsp:nvSpPr>
        <dsp:cNvPr id="0" name=""/>
        <dsp:cNvSpPr/>
      </dsp:nvSpPr>
      <dsp:spPr>
        <a:xfrm>
          <a:off x="1479054" y="-1481"/>
          <a:ext cx="4335468" cy="4335468"/>
        </a:xfrm>
        <a:prstGeom prst="circularArrow">
          <a:avLst>
            <a:gd name="adj1" fmla="val 8249"/>
            <a:gd name="adj2" fmla="val 576188"/>
            <a:gd name="adj3" fmla="val 10171873"/>
            <a:gd name="adj4" fmla="val 7260281"/>
            <a:gd name="adj5" fmla="val 96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09B90-5454-4591-902C-CFD38FAD7502}">
      <dsp:nvSpPr>
        <dsp:cNvPr id="0" name=""/>
        <dsp:cNvSpPr/>
      </dsp:nvSpPr>
      <dsp:spPr>
        <a:xfrm>
          <a:off x="1187977" y="359071"/>
          <a:ext cx="1834078" cy="183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Prediction</a:t>
          </a:r>
          <a:endParaRPr lang="en-GB" sz="3100" kern="1200" dirty="0"/>
        </a:p>
      </dsp:txBody>
      <dsp:txXfrm>
        <a:off x="1187977" y="359071"/>
        <a:ext cx="1834078" cy="1834078"/>
      </dsp:txXfrm>
    </dsp:sp>
    <dsp:sp modelId="{E40AE4B3-28A5-4481-A5EF-C53BC15F812E}">
      <dsp:nvSpPr>
        <dsp:cNvPr id="0" name=""/>
        <dsp:cNvSpPr/>
      </dsp:nvSpPr>
      <dsp:spPr>
        <a:xfrm>
          <a:off x="1479054" y="-1481"/>
          <a:ext cx="4335468" cy="4335468"/>
        </a:xfrm>
        <a:prstGeom prst="circularArrow">
          <a:avLst>
            <a:gd name="adj1" fmla="val 8249"/>
            <a:gd name="adj2" fmla="val 576188"/>
            <a:gd name="adj3" fmla="val 16856418"/>
            <a:gd name="adj4" fmla="val 14967394"/>
            <a:gd name="adj5" fmla="val 96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25E0D-63B5-4CF5-90E2-10103935FE94}">
      <dsp:nvSpPr>
        <dsp:cNvPr id="0" name=""/>
        <dsp:cNvSpPr/>
      </dsp:nvSpPr>
      <dsp:spPr>
        <a:xfrm>
          <a:off x="0" y="0"/>
          <a:ext cx="3352601" cy="4680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Preparation</a:t>
          </a:r>
          <a:br>
            <a:rPr lang="en-GB" sz="2600" kern="1200" dirty="0"/>
          </a:br>
          <a:r>
            <a:rPr lang="en-GB" sz="2600" kern="1200" dirty="0"/>
            <a:t>- </a:t>
          </a:r>
          <a:r>
            <a:rPr lang="en-GB" sz="2600" kern="1200"/>
            <a:t>Data sets </a:t>
          </a:r>
          <a:br>
            <a:rPr lang="en-GB" sz="2600" kern="1200" dirty="0"/>
          </a:br>
          <a:r>
            <a:rPr lang="en-GB" sz="2600" kern="1200" dirty="0"/>
            <a:t>- Papers</a:t>
          </a:r>
          <a:br>
            <a:rPr lang="en-GB" sz="2600" kern="1200" dirty="0"/>
          </a:br>
          <a:r>
            <a:rPr lang="en-GB" sz="2600" kern="1200" dirty="0"/>
            <a:t>- </a:t>
          </a:r>
          <a:r>
            <a:rPr lang="en-GB" sz="2600" kern="1200" dirty="0" err="1"/>
            <a:t>Pytorch</a:t>
          </a:r>
          <a:endParaRPr lang="en-US" sz="2600" kern="1200" dirty="0"/>
        </a:p>
      </dsp:txBody>
      <dsp:txXfrm>
        <a:off x="0" y="1778400"/>
        <a:ext cx="3352601" cy="2808000"/>
      </dsp:txXfrm>
    </dsp:sp>
    <dsp:sp modelId="{5E8F7D56-06D7-4393-80FF-D53E742F5E31}">
      <dsp:nvSpPr>
        <dsp:cNvPr id="0" name=""/>
        <dsp:cNvSpPr/>
      </dsp:nvSpPr>
      <dsp:spPr>
        <a:xfrm>
          <a:off x="974300" y="467999"/>
          <a:ext cx="1404000" cy="140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461" tIns="12700" rIns="1094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79911" y="673610"/>
        <a:ext cx="992778" cy="992778"/>
      </dsp:txXfrm>
    </dsp:sp>
    <dsp:sp modelId="{2CA46FEB-1A7A-428F-A4B6-E65E0ED54B8B}">
      <dsp:nvSpPr>
        <dsp:cNvPr id="0" name=""/>
        <dsp:cNvSpPr/>
      </dsp:nvSpPr>
      <dsp:spPr>
        <a:xfrm>
          <a:off x="0" y="4679928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992FA-E16F-4BF9-BDCE-0E1CB2F7D1DA}">
      <dsp:nvSpPr>
        <dsp:cNvPr id="0" name=""/>
        <dsp:cNvSpPr/>
      </dsp:nvSpPr>
      <dsp:spPr>
        <a:xfrm>
          <a:off x="3687861" y="0"/>
          <a:ext cx="3352601" cy="4680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Implementation</a:t>
          </a:r>
          <a:br>
            <a:rPr lang="en-GB" sz="2600" kern="1200" dirty="0"/>
          </a:br>
          <a:r>
            <a:rPr lang="en-GB" sz="2600" kern="1200" dirty="0"/>
            <a:t>- Auxiliary libraries</a:t>
          </a:r>
          <a:br>
            <a:rPr lang="en-GB" sz="2600" kern="1200" dirty="0"/>
          </a:br>
          <a:r>
            <a:rPr lang="en-GB" sz="2600" kern="1200" dirty="0"/>
            <a:t>- Various neural networks</a:t>
          </a:r>
          <a:endParaRPr lang="en-US" sz="2600" kern="1200" dirty="0"/>
        </a:p>
      </dsp:txBody>
      <dsp:txXfrm>
        <a:off x="3687861" y="1778400"/>
        <a:ext cx="3352601" cy="2808000"/>
      </dsp:txXfrm>
    </dsp:sp>
    <dsp:sp modelId="{ACCBBD9A-C192-4838-8621-4E4181E90B42}">
      <dsp:nvSpPr>
        <dsp:cNvPr id="0" name=""/>
        <dsp:cNvSpPr/>
      </dsp:nvSpPr>
      <dsp:spPr>
        <a:xfrm>
          <a:off x="4662162" y="467999"/>
          <a:ext cx="1404000" cy="140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461" tIns="12700" rIns="1094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4867773" y="673610"/>
        <a:ext cx="992778" cy="992778"/>
      </dsp:txXfrm>
    </dsp:sp>
    <dsp:sp modelId="{168EDC7F-9D68-48E0-ADF1-EE19D85A7923}">
      <dsp:nvSpPr>
        <dsp:cNvPr id="0" name=""/>
        <dsp:cNvSpPr/>
      </dsp:nvSpPr>
      <dsp:spPr>
        <a:xfrm>
          <a:off x="3687861" y="4679928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97C9A-24E3-4D5F-9D20-5B6FA728983B}">
      <dsp:nvSpPr>
        <dsp:cNvPr id="0" name=""/>
        <dsp:cNvSpPr/>
      </dsp:nvSpPr>
      <dsp:spPr>
        <a:xfrm>
          <a:off x="7375723" y="0"/>
          <a:ext cx="3352601" cy="4680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Wrapping Up</a:t>
          </a:r>
          <a:br>
            <a:rPr lang="en-GB" sz="2600" kern="1200" dirty="0"/>
          </a:br>
          <a:r>
            <a:rPr lang="en-GB" sz="2600" kern="1200" dirty="0"/>
            <a:t>- Comparing results in pedestrian dynamics context</a:t>
          </a:r>
          <a:endParaRPr lang="en-US" sz="2600" kern="1200" dirty="0"/>
        </a:p>
      </dsp:txBody>
      <dsp:txXfrm>
        <a:off x="7375723" y="1778400"/>
        <a:ext cx="3352601" cy="2808000"/>
      </dsp:txXfrm>
    </dsp:sp>
    <dsp:sp modelId="{8402EFC1-080D-42F2-897C-508404EFE6D5}">
      <dsp:nvSpPr>
        <dsp:cNvPr id="0" name=""/>
        <dsp:cNvSpPr/>
      </dsp:nvSpPr>
      <dsp:spPr>
        <a:xfrm>
          <a:off x="8350024" y="467999"/>
          <a:ext cx="1404000" cy="140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461" tIns="12700" rIns="1094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3</a:t>
          </a:r>
        </a:p>
      </dsp:txBody>
      <dsp:txXfrm>
        <a:off x="8555635" y="673610"/>
        <a:ext cx="992778" cy="992778"/>
      </dsp:txXfrm>
    </dsp:sp>
    <dsp:sp modelId="{718E0EAB-BD67-4556-8D72-F4EB70314B93}">
      <dsp:nvSpPr>
        <dsp:cNvPr id="0" name=""/>
        <dsp:cNvSpPr/>
      </dsp:nvSpPr>
      <dsp:spPr>
        <a:xfrm>
          <a:off x="7375723" y="4679928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0ACB6-D933-4DE3-B443-9FD2AB8F53F5}">
      <dsp:nvSpPr>
        <dsp:cNvPr id="0" name=""/>
        <dsp:cNvSpPr/>
      </dsp:nvSpPr>
      <dsp:spPr>
        <a:xfrm>
          <a:off x="8502" y="0"/>
          <a:ext cx="5082823" cy="1160350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noProof="0" dirty="0"/>
            <a:t>Reproducing </a:t>
          </a:r>
          <a:r>
            <a:rPr lang="de-CH" sz="3400" kern="1200" dirty="0"/>
            <a:t>Data</a:t>
          </a:r>
          <a:endParaRPr lang="en-CH" sz="3400" kern="1200" dirty="0"/>
        </a:p>
      </dsp:txBody>
      <dsp:txXfrm>
        <a:off x="588677" y="0"/>
        <a:ext cx="3922473" cy="1160350"/>
      </dsp:txXfrm>
    </dsp:sp>
    <dsp:sp modelId="{1091FB5B-2F7A-4FF5-B59E-C78592C6170F}">
      <dsp:nvSpPr>
        <dsp:cNvPr id="0" name=""/>
        <dsp:cNvSpPr/>
      </dsp:nvSpPr>
      <dsp:spPr>
        <a:xfrm>
          <a:off x="4591547" y="0"/>
          <a:ext cx="5082823" cy="11603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noProof="0" dirty="0"/>
            <a:t>General pedestrian characteristics</a:t>
          </a:r>
        </a:p>
      </dsp:txBody>
      <dsp:txXfrm>
        <a:off x="5171722" y="0"/>
        <a:ext cx="3922473" cy="11603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02A75-7C80-4E0B-BD0A-DB1CD95413C3}">
      <dsp:nvSpPr>
        <dsp:cNvPr id="0" name=""/>
        <dsp:cNvSpPr/>
      </dsp:nvSpPr>
      <dsp:spPr>
        <a:xfrm>
          <a:off x="0" y="47401"/>
          <a:ext cx="5243145" cy="5067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 err="1"/>
            <a:t>Stability</a:t>
          </a:r>
          <a:r>
            <a:rPr lang="de-CH" sz="2200" kern="1200" dirty="0"/>
            <a:t> </a:t>
          </a:r>
          <a:r>
            <a:rPr lang="de-CH" sz="2200" kern="1200" dirty="0" err="1"/>
            <a:t>of</a:t>
          </a:r>
          <a:r>
            <a:rPr lang="de-CH" sz="2200" kern="1200" dirty="0"/>
            <a:t> </a:t>
          </a:r>
          <a:r>
            <a:rPr lang="de-CH" sz="2200" kern="1200" dirty="0" err="1"/>
            <a:t>the</a:t>
          </a:r>
          <a:r>
            <a:rPr lang="de-CH" sz="2200" kern="1200" dirty="0"/>
            <a:t> </a:t>
          </a:r>
          <a:r>
            <a:rPr lang="de-CH" sz="2200" kern="1200" dirty="0" err="1"/>
            <a:t>model</a:t>
          </a:r>
          <a:endParaRPr lang="en-CH" sz="2200" kern="1200" dirty="0"/>
        </a:p>
      </dsp:txBody>
      <dsp:txXfrm>
        <a:off x="0" y="47401"/>
        <a:ext cx="5243145" cy="506756"/>
      </dsp:txXfrm>
    </dsp:sp>
    <dsp:sp modelId="{2AAC1F8B-EA88-4588-85FD-1292837347B9}">
      <dsp:nvSpPr>
        <dsp:cNvPr id="0" name=""/>
        <dsp:cNvSpPr/>
      </dsp:nvSpPr>
      <dsp:spPr>
        <a:xfrm>
          <a:off x="0" y="554157"/>
          <a:ext cx="524314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1700" kern="1200" dirty="0" err="1"/>
            <a:t>Varying</a:t>
          </a:r>
          <a:r>
            <a:rPr lang="de-CH" sz="1700" kern="1200" dirty="0"/>
            <a:t> initial </a:t>
          </a:r>
          <a:r>
            <a:rPr lang="de-CH" sz="1700" kern="1200" dirty="0" err="1"/>
            <a:t>conditions</a:t>
          </a:r>
          <a:r>
            <a:rPr lang="de-CH" sz="1700" kern="1200" dirty="0"/>
            <a:t> </a:t>
          </a:r>
          <a:endParaRPr lang="en-CH" sz="1700" kern="1200" dirty="0"/>
        </a:p>
      </dsp:txBody>
      <dsp:txXfrm>
        <a:off x="0" y="554157"/>
        <a:ext cx="5243145" cy="364320"/>
      </dsp:txXfrm>
    </dsp:sp>
    <dsp:sp modelId="{8DF251E8-C8F4-4125-BCC7-5BFA7A793596}">
      <dsp:nvSpPr>
        <dsp:cNvPr id="0" name=""/>
        <dsp:cNvSpPr/>
      </dsp:nvSpPr>
      <dsp:spPr>
        <a:xfrm>
          <a:off x="0" y="918477"/>
          <a:ext cx="5243145" cy="506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Adaptation to different scenarios</a:t>
          </a:r>
        </a:p>
      </dsp:txBody>
      <dsp:txXfrm>
        <a:off x="24738" y="943215"/>
        <a:ext cx="5193669" cy="457280"/>
      </dsp:txXfrm>
    </dsp:sp>
    <dsp:sp modelId="{9AA6AEC0-568D-4BD6-8DC2-1AF817E84D53}">
      <dsp:nvSpPr>
        <dsp:cNvPr id="0" name=""/>
        <dsp:cNvSpPr/>
      </dsp:nvSpPr>
      <dsp:spPr>
        <a:xfrm>
          <a:off x="0" y="1425234"/>
          <a:ext cx="524314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1700" kern="1200" dirty="0" err="1"/>
            <a:t>Varying</a:t>
          </a:r>
          <a:r>
            <a:rPr lang="de-CH" sz="1700" kern="1200" dirty="0"/>
            <a:t> </a:t>
          </a:r>
          <a:r>
            <a:rPr lang="de-CH" sz="1700" kern="1200" dirty="0" err="1"/>
            <a:t>person</a:t>
          </a:r>
          <a:r>
            <a:rPr lang="de-CH" sz="1700" kern="1200" dirty="0"/>
            <a:t> </a:t>
          </a:r>
          <a:r>
            <a:rPr lang="de-CH" sz="1700" kern="1200" dirty="0" err="1"/>
            <a:t>density</a:t>
          </a:r>
          <a:endParaRPr lang="en-CH" sz="1700" kern="1200" dirty="0"/>
        </a:p>
      </dsp:txBody>
      <dsp:txXfrm>
        <a:off x="0" y="1425234"/>
        <a:ext cx="5243145" cy="364320"/>
      </dsp:txXfrm>
    </dsp:sp>
    <dsp:sp modelId="{2FF7EAC9-9119-495A-A42E-7971BB4FC320}">
      <dsp:nvSpPr>
        <dsp:cNvPr id="0" name=""/>
        <dsp:cNvSpPr/>
      </dsp:nvSpPr>
      <dsp:spPr>
        <a:xfrm>
          <a:off x="0" y="1789554"/>
          <a:ext cx="5243145" cy="506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New </a:t>
          </a:r>
          <a:r>
            <a:rPr lang="de-CH" sz="2200" kern="1200" dirty="0" err="1"/>
            <a:t>scenarios</a:t>
          </a:r>
          <a:endParaRPr lang="en-CH" sz="2200" kern="1200" dirty="0"/>
        </a:p>
      </dsp:txBody>
      <dsp:txXfrm>
        <a:off x="24738" y="1814292"/>
        <a:ext cx="5193669" cy="457280"/>
      </dsp:txXfrm>
    </dsp:sp>
    <dsp:sp modelId="{C8FF6184-5AE5-4D80-809D-8B2D1A149046}">
      <dsp:nvSpPr>
        <dsp:cNvPr id="0" name=""/>
        <dsp:cNvSpPr/>
      </dsp:nvSpPr>
      <dsp:spPr>
        <a:xfrm>
          <a:off x="0" y="2296310"/>
          <a:ext cx="524314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noProof="0" dirty="0"/>
            <a:t>Statically</a:t>
          </a:r>
          <a:r>
            <a:rPr lang="de-CH" sz="1700" kern="1200" dirty="0"/>
            <a:t> </a:t>
          </a:r>
          <a:r>
            <a:rPr lang="en-AU" sz="1700" kern="1200" noProof="0" dirty="0"/>
            <a:t>placed</a:t>
          </a:r>
          <a:r>
            <a:rPr lang="de-CH" sz="1700" kern="1200" dirty="0"/>
            <a:t> </a:t>
          </a:r>
          <a:r>
            <a:rPr lang="de-CH" sz="1700" kern="1200" dirty="0" err="1"/>
            <a:t>people</a:t>
          </a:r>
          <a:r>
            <a:rPr lang="de-CH" sz="1700" kern="1200" dirty="0"/>
            <a:t> / Do </a:t>
          </a:r>
          <a:r>
            <a:rPr lang="de-CH" sz="1700" kern="1200" dirty="0" err="1"/>
            <a:t>agents</a:t>
          </a:r>
          <a:r>
            <a:rPr lang="de-CH" sz="1700" kern="1200" dirty="0"/>
            <a:t> </a:t>
          </a:r>
          <a:r>
            <a:rPr lang="de-CH" sz="1700" kern="1200" dirty="0" err="1"/>
            <a:t>sidestep</a:t>
          </a:r>
          <a:r>
            <a:rPr lang="de-CH" sz="1700" kern="1200" dirty="0"/>
            <a:t>? </a:t>
          </a:r>
          <a:endParaRPr lang="en-CH" sz="1700" kern="1200" dirty="0"/>
        </a:p>
      </dsp:txBody>
      <dsp:txXfrm>
        <a:off x="0" y="2296310"/>
        <a:ext cx="5243145" cy="36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07.12.2020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07.12.2020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556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282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4545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267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7324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615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34F9-B2DF-C246-8288-ABD587511E13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7E65-7E2D-A843-AE90-EF48B1E9D144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D591-3EBC-C64B-B550-E0619525B9DE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BCB1-5F7B-CC49-A716-4E5334D4A32D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148E-E0FA-C34E-8B0C-335C498F657F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710B-827D-4540-83BD-A4E598B6433A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3CA2-A8F9-A54C-B5D8-EBB793955468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2AC1-885D-204F-9DEE-85F3A0A92D35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30AC-695E-1849-A318-DEA2D3DA9DFA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56221D-FB51-3346-A748-627C0E8AC93C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7758AF96-3464-5644-B5F3-D24790DC1DB0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Complex Social Systems - A(I)-Team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gif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gif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mp4"/><Relationship Id="rId7" Type="http://schemas.openxmlformats.org/officeDocument/2006/relationships/image" Target="../media/image35.gi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4.mp4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AI in Pedestrian Dynamics 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M. Eichenberger, I. </a:t>
            </a:r>
            <a:r>
              <a:rPr lang="de-DE" b="1" dirty="0" err="1"/>
              <a:t>Heidtmann</a:t>
            </a:r>
            <a:r>
              <a:rPr lang="de-DE" b="1" dirty="0"/>
              <a:t>, A. Jürgens, L. Milanovic, D. Zehnder</a:t>
            </a:r>
            <a:endParaRPr lang="de-DE" dirty="0"/>
          </a:p>
          <a:p>
            <a:r>
              <a:rPr lang="de-DE" dirty="0"/>
              <a:t>30. November 2020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60163" y="406000"/>
            <a:ext cx="1800000" cy="360000"/>
          </a:xfrm>
        </p:spPr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Systems: Modeling </a:t>
            </a:r>
            <a:r>
              <a:rPr lang="de-DE" dirty="0" err="1"/>
              <a:t>Agents</a:t>
            </a:r>
            <a:r>
              <a:rPr lang="de-DE" dirty="0"/>
              <a:t>, Learning </a:t>
            </a:r>
            <a:r>
              <a:rPr lang="de-DE" dirty="0" err="1"/>
              <a:t>and</a:t>
            </a:r>
            <a:r>
              <a:rPr lang="de-DE" dirty="0"/>
              <a:t> Games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6688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93F06-05E3-7148-AB5F-158EAE38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- Data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7B82E-D5E0-8D43-97BC-6A7E6121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Truth extracting</a:t>
            </a:r>
          </a:p>
          <a:p>
            <a:pPr lvl="1"/>
            <a:r>
              <a:rPr lang="en-GB" dirty="0"/>
              <a:t>Nearest Neighbours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69B9F5-0AF3-5044-826D-6115DCF2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89D4-20A2-BE46-8860-6D26421BE004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22ABF5-E999-A347-9E40-4746FDE9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11ED94-C19E-3E42-B0AE-60713804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52B213-3086-1E4D-82DA-987A9345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932" y="1538331"/>
            <a:ext cx="6302230" cy="37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1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93F06-05E3-7148-AB5F-158EAE38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- Data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7B82E-D5E0-8D43-97BC-6A7E6121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Truth extracting</a:t>
            </a:r>
          </a:p>
          <a:p>
            <a:pPr lvl="1"/>
            <a:r>
              <a:rPr lang="en-GB" dirty="0"/>
              <a:t>Nearest Neighbours</a:t>
            </a:r>
          </a:p>
          <a:p>
            <a:pPr lvl="1"/>
            <a:r>
              <a:rPr lang="en-GB" dirty="0"/>
              <a:t>Next Frame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69B9F5-0AF3-5044-826D-6115DCF2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89EF-FF2B-9545-9F30-CEA35C2247F8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22ABF5-E999-A347-9E40-4746FDE9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11ED94-C19E-3E42-B0AE-60713804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52B213-3086-1E4D-82DA-987A9345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932" y="1538331"/>
            <a:ext cx="6302230" cy="37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6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93F06-05E3-7148-AB5F-158EAE38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- Data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7B82E-D5E0-8D43-97BC-6A7E6121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Truth extracting</a:t>
            </a:r>
          </a:p>
          <a:p>
            <a:pPr lvl="1"/>
            <a:r>
              <a:rPr lang="en-GB" dirty="0"/>
              <a:t>Nearest Neighbours</a:t>
            </a:r>
          </a:p>
          <a:p>
            <a:pPr lvl="1"/>
            <a:r>
              <a:rPr lang="en-GB" dirty="0"/>
              <a:t>Next Frame</a:t>
            </a:r>
          </a:p>
          <a:p>
            <a:pPr marL="266700" lvl="1" indent="0">
              <a:buNone/>
            </a:pPr>
            <a:endParaRPr lang="en-GB" dirty="0"/>
          </a:p>
          <a:p>
            <a:r>
              <a:rPr lang="en-GB" dirty="0"/>
              <a:t>Down sampling -&gt; 2FPS</a:t>
            </a:r>
          </a:p>
          <a:p>
            <a:r>
              <a:rPr lang="en-GB" dirty="0"/>
              <a:t>Wrapping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69B9F5-0AF3-5044-826D-6115DCF2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EF80-800A-0E43-829C-A963771D1937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22ABF5-E999-A347-9E40-4746FDE9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11ED94-C19E-3E42-B0AE-60713804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52B213-3086-1E4D-82DA-987A9345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932" y="1538331"/>
            <a:ext cx="6302230" cy="37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09C3C2-C2DA-5E45-B1C5-53AB6D686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Method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346E82-EF67-7B4C-A4E6-230F676FE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83C0E-9017-1C47-B0E6-2E12787FD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Model – Feed Forward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EDF000-C148-9443-BE6E-C165D905E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8C3D624-89F8-504E-8749-CFB22E43E03B}"/>
              </a:ext>
            </a:extLst>
          </p:cNvPr>
          <p:cNvGrpSpPr/>
          <p:nvPr/>
        </p:nvGrpSpPr>
        <p:grpSpPr>
          <a:xfrm>
            <a:off x="7103353" y="1014333"/>
            <a:ext cx="4393096" cy="4829333"/>
            <a:chOff x="7062049" y="1407609"/>
            <a:chExt cx="4393096" cy="482933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19B579-29F5-9743-870E-0AFCB157629E}"/>
                </a:ext>
              </a:extLst>
            </p:cNvPr>
            <p:cNvSpPr/>
            <p:nvPr/>
          </p:nvSpPr>
          <p:spPr>
            <a:xfrm>
              <a:off x="7062049" y="5411994"/>
              <a:ext cx="4393096" cy="824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89601F9-D59B-FA40-B714-023FE807142B}"/>
                </a:ext>
              </a:extLst>
            </p:cNvPr>
            <p:cNvSpPr/>
            <p:nvPr/>
          </p:nvSpPr>
          <p:spPr>
            <a:xfrm>
              <a:off x="7062049" y="4868494"/>
              <a:ext cx="4393096" cy="543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Pre-processing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D942250-ACF2-974B-80E6-F4F365BE544E}"/>
                </a:ext>
              </a:extLst>
            </p:cNvPr>
            <p:cNvSpPr/>
            <p:nvPr/>
          </p:nvSpPr>
          <p:spPr>
            <a:xfrm>
              <a:off x="7062049" y="2509657"/>
              <a:ext cx="4393096" cy="54350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Testing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2447998-A029-F547-9BFD-EBD8FDF30B3A}"/>
                </a:ext>
              </a:extLst>
            </p:cNvPr>
            <p:cNvSpPr/>
            <p:nvPr/>
          </p:nvSpPr>
          <p:spPr>
            <a:xfrm rot="16200000">
              <a:off x="8353439" y="3643318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Training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408CCFA-EFC4-7945-8AE0-7B30C9CB4025}"/>
                </a:ext>
              </a:extLst>
            </p:cNvPr>
            <p:cNvSpPr/>
            <p:nvPr/>
          </p:nvSpPr>
          <p:spPr>
            <a:xfrm rot="16200000">
              <a:off x="6471891" y="3652082"/>
              <a:ext cx="1815333" cy="63501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Hyperparameter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52F267-818C-D446-BFC2-65D39A9AD7F4}"/>
                </a:ext>
              </a:extLst>
            </p:cNvPr>
            <p:cNvSpPr/>
            <p:nvPr/>
          </p:nvSpPr>
          <p:spPr>
            <a:xfrm rot="16200000">
              <a:off x="10229970" y="3643317"/>
              <a:ext cx="1815333" cy="63501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layout</a:t>
              </a:r>
            </a:p>
          </p:txBody>
        </p:sp>
        <p:sp>
          <p:nvSpPr>
            <p:cNvPr id="14" name="Dreieck 13">
              <a:extLst>
                <a:ext uri="{FF2B5EF4-FFF2-40B4-BE49-F238E27FC236}">
                  <a16:creationId xmlns:a16="http://schemas.microsoft.com/office/drawing/2014/main" id="{4EA42D4E-FE5B-5041-AD83-816537C4DBF4}"/>
                </a:ext>
              </a:extLst>
            </p:cNvPr>
            <p:cNvSpPr/>
            <p:nvPr/>
          </p:nvSpPr>
          <p:spPr>
            <a:xfrm>
              <a:off x="7062049" y="1407609"/>
              <a:ext cx="4393096" cy="108452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Walking Agent</a:t>
              </a: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72903223-9D45-814D-BCA9-24C1BE3C0F53}"/>
                </a:ext>
              </a:extLst>
            </p:cNvPr>
            <p:cNvSpPr/>
            <p:nvPr/>
          </p:nvSpPr>
          <p:spPr>
            <a:xfrm>
              <a:off x="8042184" y="381197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feil nach rechts 15">
              <a:extLst>
                <a:ext uri="{FF2B5EF4-FFF2-40B4-BE49-F238E27FC236}">
                  <a16:creationId xmlns:a16="http://schemas.microsoft.com/office/drawing/2014/main" id="{6BD5FFC2-11AF-744C-B0A9-BEAB55316A10}"/>
                </a:ext>
              </a:extLst>
            </p:cNvPr>
            <p:cNvSpPr/>
            <p:nvPr/>
          </p:nvSpPr>
          <p:spPr>
            <a:xfrm flipH="1">
              <a:off x="9923732" y="382630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50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33823-A0BC-394E-BD9D-0EE9FCC5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-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CD765-CB26-F141-9702-CD2F3AD02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Input:</a:t>
            </a:r>
          </a:p>
          <a:p>
            <a:pPr lvl="1"/>
            <a:r>
              <a:rPr lang="en-GB" dirty="0"/>
              <a:t>Number of neighbours</a:t>
            </a:r>
          </a:p>
          <a:p>
            <a:pPr lvl="1"/>
            <a:r>
              <a:rPr lang="en-GB" dirty="0"/>
              <a:t>Use velocities</a:t>
            </a:r>
          </a:p>
          <a:p>
            <a:pPr lvl="1"/>
            <a:r>
              <a:rPr lang="en-GB" dirty="0"/>
              <a:t>Use past steps</a:t>
            </a:r>
          </a:p>
          <a:p>
            <a:pPr lvl="1"/>
            <a:endParaRPr lang="en-GB" dirty="0"/>
          </a:p>
          <a:p>
            <a:pPr marL="270000" lvl="1" indent="-27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Output:</a:t>
            </a:r>
          </a:p>
          <a:p>
            <a:pPr lvl="1"/>
            <a:r>
              <a:rPr lang="en-GB" dirty="0"/>
              <a:t>Position</a:t>
            </a:r>
          </a:p>
          <a:p>
            <a:pPr lvl="1"/>
            <a:r>
              <a:rPr lang="en-GB" dirty="0"/>
              <a:t>Velocities</a:t>
            </a:r>
          </a:p>
          <a:p>
            <a:pPr marL="266700" lvl="1" indent="0">
              <a:buNone/>
            </a:pP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F9E3CC-E35B-A043-8CAC-28D38F2D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98A7-531D-B34B-B7E7-D665FF0A7F2D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3A1B9-59D2-5546-A038-1B9CB95A1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31F29-EC5B-F94D-8CB0-50384EDB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E32DD4B-E268-5B4C-8B39-50E4A0249420}"/>
              </a:ext>
            </a:extLst>
          </p:cNvPr>
          <p:cNvGrpSpPr/>
          <p:nvPr/>
        </p:nvGrpSpPr>
        <p:grpSpPr>
          <a:xfrm>
            <a:off x="4261002" y="1279078"/>
            <a:ext cx="6364077" cy="1388276"/>
            <a:chOff x="4261002" y="1279078"/>
            <a:chExt cx="6364077" cy="138827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43CD32-14A2-8E45-A9DE-4455748A7D67}"/>
                </a:ext>
              </a:extLst>
            </p:cNvPr>
            <p:cNvSpPr/>
            <p:nvPr/>
          </p:nvSpPr>
          <p:spPr>
            <a:xfrm>
              <a:off x="6237767" y="2079018"/>
              <a:ext cx="588336" cy="5883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/>
                <a:t>V</a:t>
              </a:r>
              <a:r>
                <a:rPr lang="en-GB" sz="1200" baseline="-25000" dirty="0"/>
                <a:t>0,n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8CA9-CB51-5540-AF27-0B73A40EDE5B}"/>
                </a:ext>
              </a:extLst>
            </p:cNvPr>
            <p:cNvSpPr/>
            <p:nvPr/>
          </p:nvSpPr>
          <p:spPr>
            <a:xfrm>
              <a:off x="5521844" y="2079018"/>
              <a:ext cx="588336" cy="5883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/>
                <a:t>P</a:t>
              </a:r>
              <a:r>
                <a:rPr lang="en-GB" sz="1200" baseline="-25000" dirty="0"/>
                <a:t>0,n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892C127-3E2F-6142-B1EB-69FBEE4A64D8}"/>
                </a:ext>
              </a:extLst>
            </p:cNvPr>
            <p:cNvSpPr/>
            <p:nvPr/>
          </p:nvSpPr>
          <p:spPr>
            <a:xfrm>
              <a:off x="7814066" y="2079018"/>
              <a:ext cx="588336" cy="5883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/>
                <a:t>V</a:t>
              </a:r>
              <a:r>
                <a:rPr lang="en-GB" sz="1200" baseline="-25000" dirty="0"/>
                <a:t>1,n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4C49D0-7873-C44E-B69F-87CADFC2A52E}"/>
                </a:ext>
              </a:extLst>
            </p:cNvPr>
            <p:cNvSpPr/>
            <p:nvPr/>
          </p:nvSpPr>
          <p:spPr>
            <a:xfrm>
              <a:off x="7098143" y="2079018"/>
              <a:ext cx="588336" cy="588336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/>
                <a:t>P</a:t>
              </a:r>
              <a:r>
                <a:rPr lang="en-GB" sz="1200" baseline="-25000" dirty="0"/>
                <a:t>1,n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8E72D9-7CD7-3A45-9B55-7A26AA75A86C}"/>
                </a:ext>
              </a:extLst>
            </p:cNvPr>
            <p:cNvSpPr/>
            <p:nvPr/>
          </p:nvSpPr>
          <p:spPr>
            <a:xfrm>
              <a:off x="10036742" y="2079018"/>
              <a:ext cx="588336" cy="5883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 err="1"/>
                <a:t>V</a:t>
              </a:r>
              <a:r>
                <a:rPr lang="en-GB" sz="1200" baseline="-25000" dirty="0" err="1"/>
                <a:t>k,n</a:t>
              </a:r>
              <a:endParaRPr lang="en-GB" sz="1200" baseline="-25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14D6E8-5B6D-254B-A992-906194FA1F89}"/>
                </a:ext>
              </a:extLst>
            </p:cNvPr>
            <p:cNvSpPr/>
            <p:nvPr/>
          </p:nvSpPr>
          <p:spPr>
            <a:xfrm>
              <a:off x="9320819" y="2079018"/>
              <a:ext cx="588336" cy="588336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 err="1"/>
                <a:t>P</a:t>
              </a:r>
              <a:r>
                <a:rPr lang="en-GB" sz="1200" baseline="-25000" dirty="0" err="1"/>
                <a:t>k,n</a:t>
              </a:r>
              <a:endParaRPr lang="en-GB" sz="1200" baseline="-25000" dirty="0"/>
            </a:p>
          </p:txBody>
        </p:sp>
        <p:sp>
          <p:nvSpPr>
            <p:cNvPr id="13" name="Geschweifte Klammer links 12">
              <a:extLst>
                <a:ext uri="{FF2B5EF4-FFF2-40B4-BE49-F238E27FC236}">
                  <a16:creationId xmlns:a16="http://schemas.microsoft.com/office/drawing/2014/main" id="{AA4504C7-3FF5-0B47-8F91-0092544EDAB3}"/>
                </a:ext>
              </a:extLst>
            </p:cNvPr>
            <p:cNvSpPr/>
            <p:nvPr/>
          </p:nvSpPr>
          <p:spPr>
            <a:xfrm rot="5400000">
              <a:off x="8749485" y="123329"/>
              <a:ext cx="224251" cy="3526937"/>
            </a:xfrm>
            <a:prstGeom prst="leftBrace">
              <a:avLst>
                <a:gd name="adj1" fmla="val 8333"/>
                <a:gd name="adj2" fmla="val 49598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66C3B1-4843-4B44-83E3-49970B971628}"/>
                </a:ext>
              </a:extLst>
            </p:cNvPr>
            <p:cNvSpPr txBox="1"/>
            <p:nvPr/>
          </p:nvSpPr>
          <p:spPr>
            <a:xfrm>
              <a:off x="7656371" y="1279078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k Nearest neighbours</a:t>
              </a:r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50637F1-3E8A-B246-8A95-EC5F0DF60395}"/>
                </a:ext>
              </a:extLst>
            </p:cNvPr>
            <p:cNvGrpSpPr/>
            <p:nvPr/>
          </p:nvGrpSpPr>
          <p:grpSpPr>
            <a:xfrm>
              <a:off x="8676450" y="2333756"/>
              <a:ext cx="370320" cy="78859"/>
              <a:chOff x="8419237" y="3475075"/>
              <a:chExt cx="370320" cy="78859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8885B3-FE22-1C4B-A5EB-FBC363F9B4BE}"/>
                  </a:ext>
                </a:extLst>
              </p:cNvPr>
              <p:cNvSpPr/>
              <p:nvPr/>
            </p:nvSpPr>
            <p:spPr>
              <a:xfrm flipH="1">
                <a:off x="8716901" y="3481278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C006916-8FAA-A546-A7DE-C6C078633990}"/>
                  </a:ext>
                </a:extLst>
              </p:cNvPr>
              <p:cNvSpPr/>
              <p:nvPr/>
            </p:nvSpPr>
            <p:spPr>
              <a:xfrm flipH="1">
                <a:off x="8568069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F775A29-B0CC-5C4A-9509-6D06F86396DC}"/>
                  </a:ext>
                </a:extLst>
              </p:cNvPr>
              <p:cNvSpPr/>
              <p:nvPr/>
            </p:nvSpPr>
            <p:spPr>
              <a:xfrm flipH="1">
                <a:off x="8419237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5755FFB-6500-E04B-BFB0-779A68553C32}"/>
                </a:ext>
              </a:extLst>
            </p:cNvPr>
            <p:cNvSpPr txBox="1"/>
            <p:nvPr/>
          </p:nvSpPr>
          <p:spPr>
            <a:xfrm>
              <a:off x="4261002" y="2185418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Step n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0C9C810-75FA-2E47-887E-B54E5DEDA35A}"/>
              </a:ext>
            </a:extLst>
          </p:cNvPr>
          <p:cNvGrpSpPr/>
          <p:nvPr/>
        </p:nvGrpSpPr>
        <p:grpSpPr>
          <a:xfrm>
            <a:off x="4129555" y="5504539"/>
            <a:ext cx="4688875" cy="588336"/>
            <a:chOff x="4129555" y="5504539"/>
            <a:chExt cx="4688875" cy="588336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4748B0C-ABC6-3C4C-9928-2907921264D0}"/>
                </a:ext>
              </a:extLst>
            </p:cNvPr>
            <p:cNvSpPr txBox="1"/>
            <p:nvPr/>
          </p:nvSpPr>
          <p:spPr>
            <a:xfrm>
              <a:off x="4129555" y="5628168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Step n+1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DA7580-FE94-4941-9166-308344294B0B}"/>
                </a:ext>
              </a:extLst>
            </p:cNvPr>
            <p:cNvSpPr/>
            <p:nvPr/>
          </p:nvSpPr>
          <p:spPr>
            <a:xfrm>
              <a:off x="8230094" y="5504539"/>
              <a:ext cx="588336" cy="5883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36000" rtlCol="0" anchor="ctr"/>
            <a:lstStyle/>
            <a:p>
              <a:pPr algn="ctr"/>
              <a:r>
                <a:rPr lang="en-GB" sz="1200" dirty="0"/>
                <a:t>V</a:t>
              </a:r>
              <a:r>
                <a:rPr lang="en-GB" sz="1200" baseline="-25000" dirty="0"/>
                <a:t>0,n+1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FAAA4BC-D9F1-564E-AC98-9D07DA7C3A6B}"/>
                </a:ext>
              </a:extLst>
            </p:cNvPr>
            <p:cNvSpPr/>
            <p:nvPr/>
          </p:nvSpPr>
          <p:spPr>
            <a:xfrm>
              <a:off x="7514171" y="5504539"/>
              <a:ext cx="588336" cy="5883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36000" rtlCol="0" anchor="ctr"/>
            <a:lstStyle/>
            <a:p>
              <a:pPr algn="ctr"/>
              <a:r>
                <a:rPr lang="en-GB" sz="1200" dirty="0"/>
                <a:t>P</a:t>
              </a:r>
              <a:r>
                <a:rPr lang="en-GB" sz="1200" baseline="-25000" dirty="0"/>
                <a:t>0,n+1</a:t>
              </a:r>
            </a:p>
          </p:txBody>
        </p:sp>
      </p:grp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13F4DA43-24A1-F64F-928C-B941E76AFDDA}"/>
              </a:ext>
            </a:extLst>
          </p:cNvPr>
          <p:cNvCxnSpPr>
            <a:cxnSpLocks/>
            <a:stCxn id="8" idx="4"/>
            <a:endCxn id="28" idx="0"/>
          </p:cNvCxnSpPr>
          <p:nvPr/>
        </p:nvCxnSpPr>
        <p:spPr>
          <a:xfrm>
            <a:off x="5816012" y="2667354"/>
            <a:ext cx="294168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78062ACC-602F-A444-96F4-082F4AE65E69}"/>
              </a:ext>
            </a:extLst>
          </p:cNvPr>
          <p:cNvCxnSpPr>
            <a:cxnSpLocks/>
            <a:stCxn id="28" idx="0"/>
            <a:endCxn id="7" idx="4"/>
          </p:cNvCxnSpPr>
          <p:nvPr/>
        </p:nvCxnSpPr>
        <p:spPr>
          <a:xfrm flipV="1">
            <a:off x="6110180" y="2667354"/>
            <a:ext cx="421755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76DAFDAD-EFC1-6240-B13A-B850431C9B38}"/>
              </a:ext>
            </a:extLst>
          </p:cNvPr>
          <p:cNvCxnSpPr>
            <a:cxnSpLocks/>
            <a:stCxn id="28" idx="0"/>
            <a:endCxn id="10" idx="4"/>
          </p:cNvCxnSpPr>
          <p:nvPr/>
        </p:nvCxnSpPr>
        <p:spPr>
          <a:xfrm flipV="1">
            <a:off x="6110180" y="2667354"/>
            <a:ext cx="1282131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FDBACFE7-5BCA-2142-959A-DE33AB330FE0}"/>
              </a:ext>
            </a:extLst>
          </p:cNvPr>
          <p:cNvCxnSpPr>
            <a:cxnSpLocks/>
            <a:stCxn id="29" idx="0"/>
            <a:endCxn id="8" idx="4"/>
          </p:cNvCxnSpPr>
          <p:nvPr/>
        </p:nvCxnSpPr>
        <p:spPr>
          <a:xfrm flipH="1" flipV="1">
            <a:off x="5816012" y="2667354"/>
            <a:ext cx="4220730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9E5E1EFA-63D1-9A43-96D5-348D2A6BAAC8}"/>
              </a:ext>
            </a:extLst>
          </p:cNvPr>
          <p:cNvCxnSpPr>
            <a:cxnSpLocks/>
            <a:stCxn id="28" idx="0"/>
            <a:endCxn id="9" idx="4"/>
          </p:cNvCxnSpPr>
          <p:nvPr/>
        </p:nvCxnSpPr>
        <p:spPr>
          <a:xfrm flipV="1">
            <a:off x="6110180" y="2667354"/>
            <a:ext cx="1998054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F1D095F5-2F14-1241-8722-4C745BF28E9C}"/>
              </a:ext>
            </a:extLst>
          </p:cNvPr>
          <p:cNvCxnSpPr>
            <a:cxnSpLocks/>
            <a:stCxn id="28" idx="0"/>
            <a:endCxn id="12" idx="4"/>
          </p:cNvCxnSpPr>
          <p:nvPr/>
        </p:nvCxnSpPr>
        <p:spPr>
          <a:xfrm flipV="1">
            <a:off x="6110180" y="2667354"/>
            <a:ext cx="3504807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A6F87BD-B74B-8146-96B3-4BFCC9E1C81A}"/>
              </a:ext>
            </a:extLst>
          </p:cNvPr>
          <p:cNvCxnSpPr>
            <a:cxnSpLocks/>
            <a:stCxn id="28" idx="0"/>
            <a:endCxn id="11" idx="4"/>
          </p:cNvCxnSpPr>
          <p:nvPr/>
        </p:nvCxnSpPr>
        <p:spPr>
          <a:xfrm flipV="1">
            <a:off x="6110180" y="2667354"/>
            <a:ext cx="4220730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367440E-A4D3-F544-8A0E-92F0B7F665B0}"/>
              </a:ext>
            </a:extLst>
          </p:cNvPr>
          <p:cNvCxnSpPr>
            <a:cxnSpLocks/>
            <a:stCxn id="29" idx="0"/>
            <a:endCxn id="7" idx="4"/>
          </p:cNvCxnSpPr>
          <p:nvPr/>
        </p:nvCxnSpPr>
        <p:spPr>
          <a:xfrm flipH="1" flipV="1">
            <a:off x="6531935" y="2667354"/>
            <a:ext cx="3504807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C28443F9-E582-654D-A01D-EC1E3055B225}"/>
              </a:ext>
            </a:extLst>
          </p:cNvPr>
          <p:cNvCxnSpPr>
            <a:cxnSpLocks/>
            <a:stCxn id="29" idx="0"/>
            <a:endCxn id="10" idx="4"/>
          </p:cNvCxnSpPr>
          <p:nvPr/>
        </p:nvCxnSpPr>
        <p:spPr>
          <a:xfrm flipH="1" flipV="1">
            <a:off x="7392311" y="2667354"/>
            <a:ext cx="2644431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BDE20C0B-90A6-0F4B-86D3-C4625803E4BD}"/>
              </a:ext>
            </a:extLst>
          </p:cNvPr>
          <p:cNvCxnSpPr>
            <a:cxnSpLocks/>
            <a:stCxn id="29" idx="0"/>
            <a:endCxn id="9" idx="4"/>
          </p:cNvCxnSpPr>
          <p:nvPr/>
        </p:nvCxnSpPr>
        <p:spPr>
          <a:xfrm flipH="1" flipV="1">
            <a:off x="8108234" y="2667354"/>
            <a:ext cx="1928508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1362D6C4-4DED-2D4F-A02E-838B3774EA0E}"/>
              </a:ext>
            </a:extLst>
          </p:cNvPr>
          <p:cNvCxnSpPr>
            <a:cxnSpLocks/>
            <a:stCxn id="29" idx="0"/>
            <a:endCxn id="12" idx="4"/>
          </p:cNvCxnSpPr>
          <p:nvPr/>
        </p:nvCxnSpPr>
        <p:spPr>
          <a:xfrm flipH="1" flipV="1">
            <a:off x="9614987" y="2667354"/>
            <a:ext cx="421755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2B2FCED0-E220-E347-86C7-32EAA825C8E0}"/>
              </a:ext>
            </a:extLst>
          </p:cNvPr>
          <p:cNvCxnSpPr>
            <a:cxnSpLocks/>
            <a:stCxn id="29" idx="0"/>
            <a:endCxn id="11" idx="4"/>
          </p:cNvCxnSpPr>
          <p:nvPr/>
        </p:nvCxnSpPr>
        <p:spPr>
          <a:xfrm flipV="1">
            <a:off x="10036742" y="2667354"/>
            <a:ext cx="294168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C9A67B84-7205-7D41-97A5-97A2F21DB4BC}"/>
              </a:ext>
            </a:extLst>
          </p:cNvPr>
          <p:cNvCxnSpPr>
            <a:cxnSpLocks/>
            <a:stCxn id="27" idx="0"/>
            <a:endCxn id="30" idx="4"/>
          </p:cNvCxnSpPr>
          <p:nvPr/>
        </p:nvCxnSpPr>
        <p:spPr>
          <a:xfrm flipH="1" flipV="1">
            <a:off x="6698516" y="5074970"/>
            <a:ext cx="1109823" cy="429569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F62ECF3A-629C-D746-8DDC-8D4C60540571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>
          <a:xfrm flipH="1" flipV="1">
            <a:off x="6698516" y="5074970"/>
            <a:ext cx="1825746" cy="429569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ACAA6665-C614-694C-A632-DF9E551AB484}"/>
              </a:ext>
            </a:extLst>
          </p:cNvPr>
          <p:cNvCxnSpPr>
            <a:cxnSpLocks/>
            <a:stCxn id="27" idx="0"/>
            <a:endCxn id="31" idx="4"/>
          </p:cNvCxnSpPr>
          <p:nvPr/>
        </p:nvCxnSpPr>
        <p:spPr>
          <a:xfrm flipV="1">
            <a:off x="7808339" y="5074970"/>
            <a:ext cx="1640067" cy="429569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80">
            <a:extLst>
              <a:ext uri="{FF2B5EF4-FFF2-40B4-BE49-F238E27FC236}">
                <a16:creationId xmlns:a16="http://schemas.microsoft.com/office/drawing/2014/main" id="{9BE74C5F-04CE-F04F-9F22-ED16F346A70A}"/>
              </a:ext>
            </a:extLst>
          </p:cNvPr>
          <p:cNvCxnSpPr>
            <a:cxnSpLocks/>
            <a:stCxn id="26" idx="0"/>
            <a:endCxn id="31" idx="4"/>
          </p:cNvCxnSpPr>
          <p:nvPr/>
        </p:nvCxnSpPr>
        <p:spPr>
          <a:xfrm flipV="1">
            <a:off x="8524262" y="5074970"/>
            <a:ext cx="924144" cy="429569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74279AED-E99E-F740-A5EC-1C82B259E0CA}"/>
              </a:ext>
            </a:extLst>
          </p:cNvPr>
          <p:cNvGrpSpPr/>
          <p:nvPr/>
        </p:nvGrpSpPr>
        <p:grpSpPr>
          <a:xfrm>
            <a:off x="5816012" y="3164539"/>
            <a:ext cx="4514898" cy="1910431"/>
            <a:chOff x="5816012" y="3164539"/>
            <a:chExt cx="4514898" cy="1910431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A5D2DA1-10F7-3C4D-BCE9-A7600225D75B}"/>
                </a:ext>
              </a:extLst>
            </p:cNvPr>
            <p:cNvGrpSpPr/>
            <p:nvPr/>
          </p:nvGrpSpPr>
          <p:grpSpPr>
            <a:xfrm>
              <a:off x="7799351" y="3433622"/>
              <a:ext cx="370320" cy="78859"/>
              <a:chOff x="8419237" y="3475075"/>
              <a:chExt cx="370320" cy="78859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326B65-9B7C-3A41-8363-2A242EC6A843}"/>
                  </a:ext>
                </a:extLst>
              </p:cNvPr>
              <p:cNvSpPr/>
              <p:nvPr/>
            </p:nvSpPr>
            <p:spPr>
              <a:xfrm flipH="1">
                <a:off x="8716901" y="3481278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F61F498-623D-0941-B3C4-27FB6421DBF2}"/>
                  </a:ext>
                </a:extLst>
              </p:cNvPr>
              <p:cNvSpPr/>
              <p:nvPr/>
            </p:nvSpPr>
            <p:spPr>
              <a:xfrm flipH="1">
                <a:off x="8568069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D9BF57-09C3-D043-8016-25430552FF36}"/>
                  </a:ext>
                </a:extLst>
              </p:cNvPr>
              <p:cNvSpPr/>
              <p:nvPr/>
            </p:nvSpPr>
            <p:spPr>
              <a:xfrm flipH="1">
                <a:off x="8419237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9A20D58-A9AA-1145-BCC6-E7EA79EEBA52}"/>
                </a:ext>
              </a:extLst>
            </p:cNvPr>
            <p:cNvSpPr/>
            <p:nvPr/>
          </p:nvSpPr>
          <p:spPr>
            <a:xfrm>
              <a:off x="5816012" y="3164539"/>
              <a:ext cx="588336" cy="588336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8F792E-FD70-864B-963D-56E7E53F7106}"/>
                </a:ext>
              </a:extLst>
            </p:cNvPr>
            <p:cNvSpPr/>
            <p:nvPr/>
          </p:nvSpPr>
          <p:spPr>
            <a:xfrm>
              <a:off x="9742574" y="3164539"/>
              <a:ext cx="588336" cy="588336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F869EFA-4429-BA42-8FAC-992B1D3EF19E}"/>
                </a:ext>
              </a:extLst>
            </p:cNvPr>
            <p:cNvSpPr/>
            <p:nvPr/>
          </p:nvSpPr>
          <p:spPr>
            <a:xfrm>
              <a:off x="6404348" y="4486634"/>
              <a:ext cx="588336" cy="588336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0E7440F-0A4F-BC49-9AD9-BD5A7E9FD9BE}"/>
                </a:ext>
              </a:extLst>
            </p:cNvPr>
            <p:cNvSpPr/>
            <p:nvPr/>
          </p:nvSpPr>
          <p:spPr>
            <a:xfrm>
              <a:off x="9154238" y="4486634"/>
              <a:ext cx="588336" cy="588336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67028616-67B1-664E-A633-476B60AE3267}"/>
                </a:ext>
              </a:extLst>
            </p:cNvPr>
            <p:cNvGrpSpPr/>
            <p:nvPr/>
          </p:nvGrpSpPr>
          <p:grpSpPr>
            <a:xfrm>
              <a:off x="7799351" y="4740651"/>
              <a:ext cx="370320" cy="78859"/>
              <a:chOff x="8419237" y="3475075"/>
              <a:chExt cx="370320" cy="7885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B999D80-A540-564A-B59D-031147456C0F}"/>
                  </a:ext>
                </a:extLst>
              </p:cNvPr>
              <p:cNvSpPr/>
              <p:nvPr/>
            </p:nvSpPr>
            <p:spPr>
              <a:xfrm flipH="1">
                <a:off x="8716901" y="3481278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4B52D74-D31A-6742-BA11-D6717108D9D6}"/>
                  </a:ext>
                </a:extLst>
              </p:cNvPr>
              <p:cNvSpPr/>
              <p:nvPr/>
            </p:nvSpPr>
            <p:spPr>
              <a:xfrm flipH="1">
                <a:off x="8568069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44F1D11-76C5-EB44-BD10-2779E95681CB}"/>
                  </a:ext>
                </a:extLst>
              </p:cNvPr>
              <p:cNvSpPr/>
              <p:nvPr/>
            </p:nvSpPr>
            <p:spPr>
              <a:xfrm flipH="1">
                <a:off x="8419237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A5E080E9-14D8-DF48-A6E9-8938AE5E3E7B}"/>
                </a:ext>
              </a:extLst>
            </p:cNvPr>
            <p:cNvCxnSpPr>
              <a:cxnSpLocks/>
              <a:stCxn id="30" idx="0"/>
              <a:endCxn id="28" idx="4"/>
            </p:cNvCxnSpPr>
            <p:nvPr/>
          </p:nvCxnSpPr>
          <p:spPr>
            <a:xfrm flipH="1" flipV="1">
              <a:off x="6110180" y="3752875"/>
              <a:ext cx="588336" cy="733759"/>
            </a:xfrm>
            <a:prstGeom prst="line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051D0714-7A67-9648-97E7-B936AA406B7D}"/>
                </a:ext>
              </a:extLst>
            </p:cNvPr>
            <p:cNvCxnSpPr>
              <a:cxnSpLocks/>
              <a:stCxn id="31" idx="0"/>
              <a:endCxn id="29" idx="4"/>
            </p:cNvCxnSpPr>
            <p:nvPr/>
          </p:nvCxnSpPr>
          <p:spPr>
            <a:xfrm flipV="1">
              <a:off x="9448406" y="3752875"/>
              <a:ext cx="588336" cy="733759"/>
            </a:xfrm>
            <a:prstGeom prst="line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95">
              <a:extLst>
                <a:ext uri="{FF2B5EF4-FFF2-40B4-BE49-F238E27FC236}">
                  <a16:creationId xmlns:a16="http://schemas.microsoft.com/office/drawing/2014/main" id="{6AAA9963-38EB-3F43-A1C8-7B27C13CDF8D}"/>
                </a:ext>
              </a:extLst>
            </p:cNvPr>
            <p:cNvCxnSpPr>
              <a:cxnSpLocks/>
              <a:stCxn id="31" idx="0"/>
              <a:endCxn id="28" idx="4"/>
            </p:cNvCxnSpPr>
            <p:nvPr/>
          </p:nvCxnSpPr>
          <p:spPr>
            <a:xfrm flipH="1" flipV="1">
              <a:off x="6110180" y="3752875"/>
              <a:ext cx="3338226" cy="733759"/>
            </a:xfrm>
            <a:prstGeom prst="line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>
              <a:extLst>
                <a:ext uri="{FF2B5EF4-FFF2-40B4-BE49-F238E27FC236}">
                  <a16:creationId xmlns:a16="http://schemas.microsoft.com/office/drawing/2014/main" id="{270DD26D-90AB-A34B-9123-144FCC4F6CE1}"/>
                </a:ext>
              </a:extLst>
            </p:cNvPr>
            <p:cNvCxnSpPr>
              <a:cxnSpLocks/>
              <a:stCxn id="30" idx="0"/>
              <a:endCxn id="29" idx="4"/>
            </p:cNvCxnSpPr>
            <p:nvPr/>
          </p:nvCxnSpPr>
          <p:spPr>
            <a:xfrm flipV="1">
              <a:off x="6698516" y="3752875"/>
              <a:ext cx="3338226" cy="733759"/>
            </a:xfrm>
            <a:prstGeom prst="line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Geschweifte Klammer links 103">
            <a:extLst>
              <a:ext uri="{FF2B5EF4-FFF2-40B4-BE49-F238E27FC236}">
                <a16:creationId xmlns:a16="http://schemas.microsoft.com/office/drawing/2014/main" id="{E9BB4F49-BE0F-F043-A40F-A85903E9D89E}"/>
              </a:ext>
            </a:extLst>
          </p:cNvPr>
          <p:cNvSpPr/>
          <p:nvPr/>
        </p:nvSpPr>
        <p:spPr>
          <a:xfrm rot="10800000">
            <a:off x="10779692" y="3164538"/>
            <a:ext cx="224251" cy="1910431"/>
          </a:xfrm>
          <a:prstGeom prst="leftBrace">
            <a:avLst>
              <a:gd name="adj1" fmla="val 8333"/>
              <a:gd name="adj2" fmla="val 4959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B0E86AFE-B38A-AB4C-8165-9B65D4C5BDB4}"/>
              </a:ext>
            </a:extLst>
          </p:cNvPr>
          <p:cNvSpPr txBox="1"/>
          <p:nvPr/>
        </p:nvSpPr>
        <p:spPr>
          <a:xfrm rot="16200000">
            <a:off x="10503164" y="393508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3002016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33823-A0BC-394E-BD9D-0EE9FCC5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-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CD765-CB26-F141-9702-CD2F3AD02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 marL="270000" lvl="1" indent="-27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Hidden Layers:</a:t>
            </a:r>
          </a:p>
          <a:p>
            <a:pPr marL="541837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5-6 Layers (shallow)</a:t>
            </a:r>
          </a:p>
          <a:p>
            <a:pPr marL="541837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Approx. 30-120 Nodes per layer</a:t>
            </a:r>
          </a:p>
          <a:p>
            <a:pPr marL="541837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Literature: Vehicle prediction network</a:t>
            </a:r>
            <a:r>
              <a:rPr lang="en-GB" baseline="30000" dirty="0"/>
              <a:t>[1]</a:t>
            </a:r>
            <a:endParaRPr lang="en-GB" dirty="0"/>
          </a:p>
          <a:p>
            <a:endParaRPr lang="en-GB" dirty="0"/>
          </a:p>
          <a:p>
            <a:r>
              <a:rPr lang="en-GB" dirty="0"/>
              <a:t>Current Network :</a:t>
            </a:r>
          </a:p>
          <a:p>
            <a:pPr lvl="1"/>
            <a:r>
              <a:rPr lang="en-GB" dirty="0"/>
              <a:t>Input: 6 Neighbours with velocities (28)</a:t>
            </a:r>
          </a:p>
          <a:p>
            <a:pPr lvl="1"/>
            <a:r>
              <a:rPr lang="en-GB" dirty="0"/>
              <a:t>Hidden layers : (32, 32 ,64, 128, 128, 40 )</a:t>
            </a:r>
          </a:p>
          <a:p>
            <a:pPr lvl="1"/>
            <a:r>
              <a:rPr lang="en-GB" dirty="0"/>
              <a:t>Output: Position &amp; Velocities (</a:t>
            </a:r>
            <a:r>
              <a:rPr lang="en-GB"/>
              <a:t>4)</a:t>
            </a:r>
            <a:endParaRPr lang="en-GB" dirty="0"/>
          </a:p>
          <a:p>
            <a:r>
              <a:rPr lang="en-GB" dirty="0"/>
              <a:t>Bottleneck: Hidden Layer: (50, 20, 50)</a:t>
            </a:r>
          </a:p>
          <a:p>
            <a:pPr marL="266700" lvl="1" indent="0">
              <a:buNone/>
            </a:pPr>
            <a:endParaRPr lang="en-GB" dirty="0"/>
          </a:p>
          <a:p>
            <a:r>
              <a:rPr lang="en-GB" sz="1100" dirty="0"/>
              <a:t>[1] </a:t>
            </a:r>
            <a:r>
              <a:rPr lang="de-CH" sz="1100" dirty="0"/>
              <a:t>Feed-forwards </a:t>
            </a:r>
            <a:r>
              <a:rPr lang="de-CH" sz="1100" dirty="0" err="1"/>
              <a:t>meet</a:t>
            </a:r>
            <a:r>
              <a:rPr lang="de-CH" sz="1100" dirty="0"/>
              <a:t> </a:t>
            </a:r>
            <a:r>
              <a:rPr lang="de-CH" sz="1100" dirty="0" err="1"/>
              <a:t>recurrent</a:t>
            </a:r>
            <a:r>
              <a:rPr lang="de-CH" sz="1100" dirty="0"/>
              <a:t> </a:t>
            </a:r>
            <a:r>
              <a:rPr lang="de-CH" sz="1100" dirty="0" err="1"/>
              <a:t>networks</a:t>
            </a:r>
            <a:r>
              <a:rPr lang="de-CH" sz="1100" dirty="0"/>
              <a:t> in </a:t>
            </a:r>
            <a:r>
              <a:rPr lang="de-CH" sz="1100" dirty="0" err="1"/>
              <a:t>vehicle</a:t>
            </a:r>
            <a:r>
              <a:rPr lang="de-CH" sz="1100" dirty="0"/>
              <a:t> </a:t>
            </a:r>
            <a:r>
              <a:rPr lang="de-CH" sz="1100" dirty="0" err="1"/>
              <a:t>trajec</a:t>
            </a:r>
            <a:r>
              <a:rPr lang="de-CH" sz="1100" dirty="0"/>
              <a:t>-tory </a:t>
            </a:r>
            <a:r>
              <a:rPr lang="de-CH" sz="1100" dirty="0" err="1"/>
              <a:t>prediction</a:t>
            </a:r>
            <a:r>
              <a:rPr lang="de-CH" sz="1100" dirty="0"/>
              <a:t>, M. </a:t>
            </a:r>
            <a:r>
              <a:rPr lang="de-CH" sz="1100" dirty="0" err="1"/>
              <a:t>Bahari</a:t>
            </a:r>
            <a:r>
              <a:rPr lang="de-CH" sz="1100" dirty="0"/>
              <a:t>, A. </a:t>
            </a:r>
            <a:r>
              <a:rPr lang="de-CH" sz="1100" dirty="0" err="1"/>
              <a:t>Alahi</a:t>
            </a:r>
            <a:r>
              <a:rPr lang="de-CH" sz="1100" dirty="0"/>
              <a:t>, EPFL</a:t>
            </a:r>
          </a:p>
          <a:p>
            <a:r>
              <a:rPr lang="de-CH" sz="1100" dirty="0"/>
              <a:t>[2] </a:t>
            </a:r>
            <a:r>
              <a:rPr lang="de-CH" sz="1100" dirty="0" err="1"/>
              <a:t>Visualize</a:t>
            </a:r>
            <a:r>
              <a:rPr lang="de-CH" sz="1100" dirty="0"/>
              <a:t> </a:t>
            </a:r>
            <a:r>
              <a:rPr lang="de-CH" sz="1100" dirty="0" err="1"/>
              <a:t>Architecture</a:t>
            </a:r>
            <a:r>
              <a:rPr lang="de-CH" sz="1100" dirty="0"/>
              <a:t> </a:t>
            </a:r>
            <a:r>
              <a:rPr lang="de-CH" sz="1100" dirty="0" err="1"/>
              <a:t>of</a:t>
            </a:r>
            <a:r>
              <a:rPr lang="de-CH" sz="1100" dirty="0"/>
              <a:t> </a:t>
            </a:r>
            <a:r>
              <a:rPr lang="de-CH" sz="1100" dirty="0" err="1"/>
              <a:t>Neural</a:t>
            </a:r>
            <a:r>
              <a:rPr lang="de-CH" sz="1100" dirty="0"/>
              <a:t> Network, http://</a:t>
            </a:r>
            <a:r>
              <a:rPr lang="de-CH" sz="1100" dirty="0" err="1"/>
              <a:t>alexlenail.me</a:t>
            </a:r>
            <a:r>
              <a:rPr lang="de-CH" sz="1100" dirty="0"/>
              <a:t>/NN-SVG/</a:t>
            </a:r>
            <a:r>
              <a:rPr lang="de-CH" sz="1100" dirty="0" err="1"/>
              <a:t>index.html</a:t>
            </a:r>
            <a:endParaRPr lang="de-CH" sz="1100" dirty="0"/>
          </a:p>
          <a:p>
            <a:pPr marL="266700" lvl="1" indent="0">
              <a:buNone/>
            </a:pP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F9E3CC-E35B-A043-8CAC-28D38F2D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E195-4BAA-1F49-8C83-B4E4BDC02D1F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3A1B9-59D2-5546-A038-1B9CB95A1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31F29-EC5B-F94D-8CB0-50384EDB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B80A982A-79BB-E94D-9FCF-DEDFF5130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845" t="18742" b="17233"/>
          <a:stretch/>
        </p:blipFill>
        <p:spPr>
          <a:xfrm>
            <a:off x="6461155" y="765125"/>
            <a:ext cx="4999007" cy="5087293"/>
          </a:xfrm>
          <a:prstGeom prst="rect">
            <a:avLst/>
          </a:prstGeom>
        </p:spPr>
      </p:pic>
      <p:sp>
        <p:nvSpPr>
          <p:cNvPr id="49" name="Geschweifte Klammer links 48">
            <a:extLst>
              <a:ext uri="{FF2B5EF4-FFF2-40B4-BE49-F238E27FC236}">
                <a16:creationId xmlns:a16="http://schemas.microsoft.com/office/drawing/2014/main" id="{572DF4F0-436E-4746-B527-68EDE45E04E6}"/>
              </a:ext>
            </a:extLst>
          </p:cNvPr>
          <p:cNvSpPr/>
          <p:nvPr/>
        </p:nvSpPr>
        <p:spPr>
          <a:xfrm rot="10800000">
            <a:off x="10779690" y="1733909"/>
            <a:ext cx="224251" cy="3148642"/>
          </a:xfrm>
          <a:prstGeom prst="leftBrace">
            <a:avLst>
              <a:gd name="adj1" fmla="val 8333"/>
              <a:gd name="adj2" fmla="val 4959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Geschweifte Klammer links 51">
            <a:extLst>
              <a:ext uri="{FF2B5EF4-FFF2-40B4-BE49-F238E27FC236}">
                <a16:creationId xmlns:a16="http://schemas.microsoft.com/office/drawing/2014/main" id="{ED52934D-2936-5E42-8088-F69E60840E25}"/>
              </a:ext>
            </a:extLst>
          </p:cNvPr>
          <p:cNvSpPr/>
          <p:nvPr/>
        </p:nvSpPr>
        <p:spPr>
          <a:xfrm rot="5400000">
            <a:off x="8706353" y="-862965"/>
            <a:ext cx="224251" cy="3526937"/>
          </a:xfrm>
          <a:prstGeom prst="leftBrace">
            <a:avLst>
              <a:gd name="adj1" fmla="val 8333"/>
              <a:gd name="adj2" fmla="val 4959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B41EAC-5DB6-494E-B14C-B5D7F92651C7}"/>
              </a:ext>
            </a:extLst>
          </p:cNvPr>
          <p:cNvSpPr txBox="1"/>
          <p:nvPr/>
        </p:nvSpPr>
        <p:spPr>
          <a:xfrm rot="16200000">
            <a:off x="10684897" y="312356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5-6 Layers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3DC43C7-E003-4C44-87A4-4ADFE1C88BDE}"/>
              </a:ext>
            </a:extLst>
          </p:cNvPr>
          <p:cNvSpPr txBox="1"/>
          <p:nvPr/>
        </p:nvSpPr>
        <p:spPr>
          <a:xfrm>
            <a:off x="7719459" y="32018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30-120 max. Nodes</a:t>
            </a:r>
          </a:p>
        </p:txBody>
      </p:sp>
    </p:spTree>
    <p:extLst>
      <p:ext uri="{BB962C8B-B14F-4D97-AF65-F5344CB8AC3E}">
        <p14:creationId xmlns:p14="http://schemas.microsoft.com/office/powerpoint/2010/main" val="1364577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09C3C2-C2DA-5E45-B1C5-53AB6D686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Method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346E82-EF67-7B4C-A4E6-230F676FE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83C0E-9017-1C47-B0E6-2E12787FD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Training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EDF000-C148-9443-BE6E-C165D905E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8C3D624-89F8-504E-8749-CFB22E43E03B}"/>
              </a:ext>
            </a:extLst>
          </p:cNvPr>
          <p:cNvGrpSpPr/>
          <p:nvPr/>
        </p:nvGrpSpPr>
        <p:grpSpPr>
          <a:xfrm>
            <a:off x="7103353" y="1014333"/>
            <a:ext cx="4393096" cy="4829333"/>
            <a:chOff x="7062049" y="1407609"/>
            <a:chExt cx="4393096" cy="482933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19B579-29F5-9743-870E-0AFCB157629E}"/>
                </a:ext>
              </a:extLst>
            </p:cNvPr>
            <p:cNvSpPr/>
            <p:nvPr/>
          </p:nvSpPr>
          <p:spPr>
            <a:xfrm>
              <a:off x="7062049" y="5411994"/>
              <a:ext cx="4393096" cy="824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89601F9-D59B-FA40-B714-023FE807142B}"/>
                </a:ext>
              </a:extLst>
            </p:cNvPr>
            <p:cNvSpPr/>
            <p:nvPr/>
          </p:nvSpPr>
          <p:spPr>
            <a:xfrm>
              <a:off x="7062049" y="4868494"/>
              <a:ext cx="4393096" cy="543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Pre-processing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D942250-ACF2-974B-80E6-F4F365BE544E}"/>
                </a:ext>
              </a:extLst>
            </p:cNvPr>
            <p:cNvSpPr/>
            <p:nvPr/>
          </p:nvSpPr>
          <p:spPr>
            <a:xfrm>
              <a:off x="7062049" y="2509657"/>
              <a:ext cx="4393096" cy="54350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Testing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2447998-A029-F547-9BFD-EBD8FDF30B3A}"/>
                </a:ext>
              </a:extLst>
            </p:cNvPr>
            <p:cNvSpPr/>
            <p:nvPr/>
          </p:nvSpPr>
          <p:spPr>
            <a:xfrm rot="16200000">
              <a:off x="8353439" y="3643318"/>
              <a:ext cx="1815333" cy="63501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Training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408CCFA-EFC4-7945-8AE0-7B30C9CB4025}"/>
                </a:ext>
              </a:extLst>
            </p:cNvPr>
            <p:cNvSpPr/>
            <p:nvPr/>
          </p:nvSpPr>
          <p:spPr>
            <a:xfrm rot="16200000">
              <a:off x="6471891" y="3652082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Hyperparameter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52F267-818C-D446-BFC2-65D39A9AD7F4}"/>
                </a:ext>
              </a:extLst>
            </p:cNvPr>
            <p:cNvSpPr/>
            <p:nvPr/>
          </p:nvSpPr>
          <p:spPr>
            <a:xfrm rot="16200000">
              <a:off x="10229970" y="3643317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layout</a:t>
              </a:r>
            </a:p>
          </p:txBody>
        </p:sp>
        <p:sp>
          <p:nvSpPr>
            <p:cNvPr id="14" name="Dreieck 13">
              <a:extLst>
                <a:ext uri="{FF2B5EF4-FFF2-40B4-BE49-F238E27FC236}">
                  <a16:creationId xmlns:a16="http://schemas.microsoft.com/office/drawing/2014/main" id="{4EA42D4E-FE5B-5041-AD83-816537C4DBF4}"/>
                </a:ext>
              </a:extLst>
            </p:cNvPr>
            <p:cNvSpPr/>
            <p:nvPr/>
          </p:nvSpPr>
          <p:spPr>
            <a:xfrm>
              <a:off x="7062049" y="1407609"/>
              <a:ext cx="4393096" cy="108452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Walking Agent</a:t>
              </a: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72903223-9D45-814D-BCA9-24C1BE3C0F53}"/>
                </a:ext>
              </a:extLst>
            </p:cNvPr>
            <p:cNvSpPr/>
            <p:nvPr/>
          </p:nvSpPr>
          <p:spPr>
            <a:xfrm>
              <a:off x="8042184" y="381197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feil nach rechts 15">
              <a:extLst>
                <a:ext uri="{FF2B5EF4-FFF2-40B4-BE49-F238E27FC236}">
                  <a16:creationId xmlns:a16="http://schemas.microsoft.com/office/drawing/2014/main" id="{6BD5FFC2-11AF-744C-B0A9-BEAB55316A10}"/>
                </a:ext>
              </a:extLst>
            </p:cNvPr>
            <p:cNvSpPr/>
            <p:nvPr/>
          </p:nvSpPr>
          <p:spPr>
            <a:xfrm flipH="1">
              <a:off x="9923732" y="382630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3113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DA9AB-3ACF-4574-BED7-6C404EDF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Training the Neural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0ABA9D-7C1E-4F9F-8A73-5AD223BC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00F6C5-63BE-3543-8532-411A5F12C309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B0B018-FEE4-4144-B7D4-DD705BA6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Complex Social Systems - A(I)-Team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181D81-1BFE-45B6-958D-D589B923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17</a:t>
            </a:fld>
            <a:endParaRPr lang="de-CH" noProof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386139F-2546-4197-9FFB-A7FDFE87EFDA}"/>
              </a:ext>
            </a:extLst>
          </p:cNvPr>
          <p:cNvGraphicFramePr/>
          <p:nvPr/>
        </p:nvGraphicFramePr>
        <p:xfrm>
          <a:off x="731837" y="861710"/>
          <a:ext cx="7293577" cy="4864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3C5F7F8-61B9-4638-94E8-0675A6D6ED4B}"/>
              </a:ext>
            </a:extLst>
          </p:cNvPr>
          <p:cNvSpPr txBox="1"/>
          <p:nvPr/>
        </p:nvSpPr>
        <p:spPr>
          <a:xfrm>
            <a:off x="7681385" y="2667626"/>
            <a:ext cx="3098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Refinements: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Adaptive Learning Rate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2EF23A-3E37-4ECF-8A67-2A19E956610A}"/>
              </a:ext>
            </a:extLst>
          </p:cNvPr>
          <p:cNvSpPr txBox="1"/>
          <p:nvPr/>
        </p:nvSpPr>
        <p:spPr>
          <a:xfrm>
            <a:off x="463089" y="1189192"/>
            <a:ext cx="2438400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b="0" dirty="0">
                <a:effectLst/>
                <a:latin typeface="Consolas" panose="020B0609020204030204" pitchFamily="49" charset="0"/>
              </a:rPr>
              <a:t>=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47286F-48A4-4AF3-B7C3-B5E648461865}"/>
              </a:ext>
            </a:extLst>
          </p:cNvPr>
          <p:cNvSpPr txBox="1"/>
          <p:nvPr/>
        </p:nvSpPr>
        <p:spPr>
          <a:xfrm>
            <a:off x="6336237" y="1276365"/>
            <a:ext cx="3417221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loss </a:t>
            </a:r>
            <a:r>
              <a:rPr lang="en-US" b="0" dirty="0"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y)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E1DD853-6C26-419B-B9FD-CD21A50778C7}"/>
              </a:ext>
            </a:extLst>
          </p:cNvPr>
          <p:cNvSpPr txBox="1"/>
          <p:nvPr/>
        </p:nvSpPr>
        <p:spPr>
          <a:xfrm>
            <a:off x="3306313" y="5530945"/>
            <a:ext cx="2315034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optimizer.step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88524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DA9AB-3ACF-4574-BED7-6C404EDF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Training the Neural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0ABA9D-7C1E-4F9F-8A73-5AD223BC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123CDA-3A52-1E48-AE91-2F58BE5EADF8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B0B018-FEE4-4144-B7D4-DD705BA6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181D81-1BFE-45B6-958D-D589B923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18</a:t>
            </a:fld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20F2032-32FB-4221-AC5E-29CFBF5F4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1143286"/>
            <a:ext cx="6400000" cy="45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34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5CE92CA-B999-443B-8F34-EA5FCFC59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dirty="0"/>
              <a:t>Working process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B5A2-EF26-472C-825D-1C26B144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03E44B-F5E9-894E-B5DA-8F4CE9AB8C9A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3B2E3C-3E9B-449B-88CE-B6CCEDB2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85B921-442A-4624-B649-07125604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19</a:t>
            </a:fld>
            <a:endParaRPr lang="de-CH" noProof="0"/>
          </a:p>
        </p:txBody>
      </p:sp>
      <p:graphicFrame>
        <p:nvGraphicFramePr>
          <p:cNvPr id="10" name="Inhaltsplatzhalter 7">
            <a:extLst>
              <a:ext uri="{FF2B5EF4-FFF2-40B4-BE49-F238E27FC236}">
                <a16:creationId xmlns:a16="http://schemas.microsoft.com/office/drawing/2014/main" id="{F76F4819-1A4D-40D3-A0FF-68BA488CF6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1837" y="1412875"/>
          <a:ext cx="10728325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24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are Neurons?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4792F61-F3A1-4E2C-B0EE-9742603FD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297" y="1473821"/>
                <a:ext cx="2978250" cy="38783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Simply: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 inputs get multiplied with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</a:t>
                </a:r>
                <a:r>
                  <a:rPr lang="en-DE" dirty="0"/>
                  <a:t>verything gets summed 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DE" dirty="0"/>
                  <a:t>on-linearity applied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4792F61-F3A1-4E2C-B0EE-9742603FD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297" y="1473821"/>
                <a:ext cx="2978250" cy="3878317"/>
              </a:xfrm>
              <a:blipFill>
                <a:blip r:embed="rId2"/>
                <a:stretch>
                  <a:fillRect l="-4703" t="-2044" r="-6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A41C-8C93-0340-A096-BA503933EF09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sp>
        <p:nvSpPr>
          <p:cNvPr id="7" name="Oval 6"/>
          <p:cNvSpPr/>
          <p:nvPr/>
        </p:nvSpPr>
        <p:spPr>
          <a:xfrm>
            <a:off x="7475769" y="2524411"/>
            <a:ext cx="1069383" cy="712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200" dirty="0"/>
              <a:t>∑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9161618" y="2570905"/>
            <a:ext cx="604434" cy="619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ReLU()</a:t>
            </a:r>
            <a:endParaRPr lang="en-US" sz="800" dirty="0"/>
          </a:p>
        </p:txBody>
      </p:sp>
      <p:sp>
        <p:nvSpPr>
          <p:cNvPr id="14" name="Right Arrow 13"/>
          <p:cNvSpPr/>
          <p:nvPr/>
        </p:nvSpPr>
        <p:spPr>
          <a:xfrm rot="1678040">
            <a:off x="6363156" y="2124146"/>
            <a:ext cx="1146875" cy="139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178129" y="2811129"/>
            <a:ext cx="1146875" cy="139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841680">
            <a:off x="6368144" y="3532291"/>
            <a:ext cx="1146875" cy="139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695917" y="2648398"/>
            <a:ext cx="344232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9990710" y="2807255"/>
            <a:ext cx="1146875" cy="139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57621" y="1473821"/>
            <a:ext cx="495945" cy="466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w</a:t>
            </a:r>
            <a:r>
              <a:rPr lang="en-DE" sz="1200" baseline="-25000" dirty="0"/>
              <a:t>1</a:t>
            </a:r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5531419" y="2671065"/>
            <a:ext cx="495945" cy="466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w</a:t>
            </a:r>
            <a:r>
              <a:rPr lang="en-DE" sz="1200" baseline="-25000" dirty="0"/>
              <a:t>2</a:t>
            </a:r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5757621" y="3868309"/>
            <a:ext cx="495945" cy="466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w</a:t>
            </a:r>
            <a:r>
              <a:rPr lang="en-DE" sz="1200" baseline="-25000" dirty="0"/>
              <a:t>3</a:t>
            </a:r>
            <a:endParaRPr lang="en-US" sz="1200" dirty="0"/>
          </a:p>
        </p:txBody>
      </p:sp>
      <p:sp>
        <p:nvSpPr>
          <p:cNvPr id="22" name="Right Arrow 21"/>
          <p:cNvSpPr/>
          <p:nvPr/>
        </p:nvSpPr>
        <p:spPr>
          <a:xfrm>
            <a:off x="4615081" y="2820135"/>
            <a:ext cx="623376" cy="166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776375" y="4018147"/>
            <a:ext cx="623376" cy="166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776375" y="1623659"/>
            <a:ext cx="623376" cy="166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5531419" y="1623659"/>
            <a:ext cx="171957" cy="16678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5333111" y="2821671"/>
            <a:ext cx="171957" cy="16678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5531419" y="4032981"/>
            <a:ext cx="171957" cy="16678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73" y="3647222"/>
            <a:ext cx="2433818" cy="167835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C22EE5-370E-3B40-A109-4A1D3BEE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883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09C3C2-C2DA-5E45-B1C5-53AB6D686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Method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346E82-EF67-7B4C-A4E6-230F676FE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83C0E-9017-1C47-B0E6-2E12787FD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Walking Agent(s)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EDF000-C148-9443-BE6E-C165D905E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8C3D624-89F8-504E-8749-CFB22E43E03B}"/>
              </a:ext>
            </a:extLst>
          </p:cNvPr>
          <p:cNvGrpSpPr/>
          <p:nvPr/>
        </p:nvGrpSpPr>
        <p:grpSpPr>
          <a:xfrm>
            <a:off x="7103353" y="1014333"/>
            <a:ext cx="4393096" cy="4829333"/>
            <a:chOff x="7062049" y="1407609"/>
            <a:chExt cx="4393096" cy="482933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19B579-29F5-9743-870E-0AFCB157629E}"/>
                </a:ext>
              </a:extLst>
            </p:cNvPr>
            <p:cNvSpPr/>
            <p:nvPr/>
          </p:nvSpPr>
          <p:spPr>
            <a:xfrm>
              <a:off x="7062049" y="5411994"/>
              <a:ext cx="4393096" cy="824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89601F9-D59B-FA40-B714-023FE807142B}"/>
                </a:ext>
              </a:extLst>
            </p:cNvPr>
            <p:cNvSpPr/>
            <p:nvPr/>
          </p:nvSpPr>
          <p:spPr>
            <a:xfrm>
              <a:off x="7062049" y="4868494"/>
              <a:ext cx="4393096" cy="543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Pre-processing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D942250-ACF2-974B-80E6-F4F365BE544E}"/>
                </a:ext>
              </a:extLst>
            </p:cNvPr>
            <p:cNvSpPr/>
            <p:nvPr/>
          </p:nvSpPr>
          <p:spPr>
            <a:xfrm>
              <a:off x="7062049" y="2509657"/>
              <a:ext cx="4393096" cy="543505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Testing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2447998-A029-F547-9BFD-EBD8FDF30B3A}"/>
                </a:ext>
              </a:extLst>
            </p:cNvPr>
            <p:cNvSpPr/>
            <p:nvPr/>
          </p:nvSpPr>
          <p:spPr>
            <a:xfrm rot="16200000">
              <a:off x="8353439" y="3643318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Training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408CCFA-EFC4-7945-8AE0-7B30C9CB4025}"/>
                </a:ext>
              </a:extLst>
            </p:cNvPr>
            <p:cNvSpPr/>
            <p:nvPr/>
          </p:nvSpPr>
          <p:spPr>
            <a:xfrm rot="16200000">
              <a:off x="6471891" y="3652082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Hyperparameter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52F267-818C-D446-BFC2-65D39A9AD7F4}"/>
                </a:ext>
              </a:extLst>
            </p:cNvPr>
            <p:cNvSpPr/>
            <p:nvPr/>
          </p:nvSpPr>
          <p:spPr>
            <a:xfrm rot="16200000">
              <a:off x="10229970" y="3643317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layout</a:t>
              </a:r>
            </a:p>
          </p:txBody>
        </p:sp>
        <p:sp>
          <p:nvSpPr>
            <p:cNvPr id="14" name="Dreieck 13">
              <a:extLst>
                <a:ext uri="{FF2B5EF4-FFF2-40B4-BE49-F238E27FC236}">
                  <a16:creationId xmlns:a16="http://schemas.microsoft.com/office/drawing/2014/main" id="{4EA42D4E-FE5B-5041-AD83-816537C4DBF4}"/>
                </a:ext>
              </a:extLst>
            </p:cNvPr>
            <p:cNvSpPr/>
            <p:nvPr/>
          </p:nvSpPr>
          <p:spPr>
            <a:xfrm>
              <a:off x="7062049" y="1407609"/>
              <a:ext cx="4393096" cy="1084521"/>
            </a:xfrm>
            <a:prstGeom prst="triangle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Walking Agent</a:t>
              </a: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72903223-9D45-814D-BCA9-24C1BE3C0F53}"/>
                </a:ext>
              </a:extLst>
            </p:cNvPr>
            <p:cNvSpPr/>
            <p:nvPr/>
          </p:nvSpPr>
          <p:spPr>
            <a:xfrm>
              <a:off x="8042184" y="381197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feil nach rechts 15">
              <a:extLst>
                <a:ext uri="{FF2B5EF4-FFF2-40B4-BE49-F238E27FC236}">
                  <a16:creationId xmlns:a16="http://schemas.microsoft.com/office/drawing/2014/main" id="{6BD5FFC2-11AF-744C-B0A9-BEAB55316A10}"/>
                </a:ext>
              </a:extLst>
            </p:cNvPr>
            <p:cNvSpPr/>
            <p:nvPr/>
          </p:nvSpPr>
          <p:spPr>
            <a:xfrm flipH="1">
              <a:off x="9923732" y="382630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2915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ECC0A954-B58E-4392-8D63-0367093EE882}"/>
              </a:ext>
            </a:extLst>
          </p:cNvPr>
          <p:cNvSpPr/>
          <p:nvPr/>
        </p:nvSpPr>
        <p:spPr>
          <a:xfrm>
            <a:off x="2031108" y="3615179"/>
            <a:ext cx="3376246" cy="2040813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A32FB7-D1B0-4685-A2D7-D9CE8B23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b="1" dirty="0" err="1"/>
              <a:t>Overview</a:t>
            </a:r>
            <a:endParaRPr lang="en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96F53-5C28-4AE5-8A5E-325ACB3CC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C0C7-2D83-8E4E-8101-994299EDBC6E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85892B-E006-422D-ADDB-724B0796E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2803" y="6463940"/>
            <a:ext cx="5400000" cy="216000"/>
          </a:xfrm>
        </p:spPr>
        <p:txBody>
          <a:bodyPr/>
          <a:lstStyle/>
          <a:p>
            <a:r>
              <a:rPr lang="en-US"/>
              <a:t>Complex Social Systems - A(I)-Team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6ADFF3-5D04-44BF-9E2B-C05B334C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E8F5AA-BF3C-46B1-9167-9BE3A83A8E6C}"/>
              </a:ext>
            </a:extLst>
          </p:cNvPr>
          <p:cNvSpPr txBox="1"/>
          <p:nvPr/>
        </p:nvSpPr>
        <p:spPr>
          <a:xfrm>
            <a:off x="626328" y="960296"/>
            <a:ext cx="10306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good does our trained model capture the behavior of a pedestrian? 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F8F04846-F221-419A-ABBB-B1DBC40B571F}"/>
              </a:ext>
            </a:extLst>
          </p:cNvPr>
          <p:cNvGraphicFramePr/>
          <p:nvPr/>
        </p:nvGraphicFramePr>
        <p:xfrm>
          <a:off x="1258815" y="1582617"/>
          <a:ext cx="9674371" cy="1160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A0D17E89-425D-4825-8129-0F4EE722B788}"/>
              </a:ext>
            </a:extLst>
          </p:cNvPr>
          <p:cNvSpPr/>
          <p:nvPr/>
        </p:nvSpPr>
        <p:spPr>
          <a:xfrm>
            <a:off x="519359" y="3612365"/>
            <a:ext cx="679940" cy="20408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2000" dirty="0" err="1"/>
              <a:t>Trained</a:t>
            </a:r>
            <a:r>
              <a:rPr lang="de-CH" sz="2000" dirty="0"/>
              <a:t> Model</a:t>
            </a:r>
            <a:endParaRPr lang="en-CH" sz="2000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76454C5-88E5-4DC9-BD38-3C87BAF1D041}"/>
              </a:ext>
            </a:extLst>
          </p:cNvPr>
          <p:cNvSpPr/>
          <p:nvPr/>
        </p:nvSpPr>
        <p:spPr>
          <a:xfrm>
            <a:off x="1367034" y="4387812"/>
            <a:ext cx="496339" cy="43128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B8353D2-B418-4A48-BB2F-CC64151C1821}"/>
              </a:ext>
            </a:extLst>
          </p:cNvPr>
          <p:cNvSpPr txBox="1"/>
          <p:nvPr/>
        </p:nvSpPr>
        <p:spPr>
          <a:xfrm>
            <a:off x="2152305" y="4126766"/>
            <a:ext cx="1023695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Single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Agent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Sim.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B0DEBA-9E53-4BF2-95D8-CD6CA2DA50DB}"/>
              </a:ext>
            </a:extLst>
          </p:cNvPr>
          <p:cNvSpPr txBox="1"/>
          <p:nvPr/>
        </p:nvSpPr>
        <p:spPr>
          <a:xfrm>
            <a:off x="4255068" y="4126764"/>
            <a:ext cx="10236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Multi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Agent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Sim.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22E3A6FD-8FD2-4EA1-BDB7-C39913840E4E}"/>
              </a:ext>
            </a:extLst>
          </p:cNvPr>
          <p:cNvSpPr/>
          <p:nvPr/>
        </p:nvSpPr>
        <p:spPr>
          <a:xfrm>
            <a:off x="3375564" y="4425671"/>
            <a:ext cx="679940" cy="43128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5A244819-6082-46BB-92A3-DBCA285726F6}"/>
              </a:ext>
            </a:extLst>
          </p:cNvPr>
          <p:cNvGraphicFramePr/>
          <p:nvPr/>
        </p:nvGraphicFramePr>
        <p:xfrm>
          <a:off x="6238507" y="3560167"/>
          <a:ext cx="5243145" cy="270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D35872B1-536A-4017-8CA9-AD141C4ABEB9}"/>
              </a:ext>
            </a:extLst>
          </p:cNvPr>
          <p:cNvSpPr/>
          <p:nvPr/>
        </p:nvSpPr>
        <p:spPr>
          <a:xfrm rot="16200000">
            <a:off x="3478774" y="1477110"/>
            <a:ext cx="480916" cy="3376245"/>
          </a:xfrm>
          <a:prstGeom prst="rightBrace">
            <a:avLst>
              <a:gd name="adj1" fmla="val 40023"/>
              <a:gd name="adj2" fmla="val 42014"/>
            </a:avLst>
          </a:prstGeom>
          <a:ln w="22225"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FE5D5D75-14EF-4430-BAB7-2ADAB4DB85BD}"/>
              </a:ext>
            </a:extLst>
          </p:cNvPr>
          <p:cNvSpPr/>
          <p:nvPr/>
        </p:nvSpPr>
        <p:spPr>
          <a:xfrm rot="16200000">
            <a:off x="8608880" y="554405"/>
            <a:ext cx="480916" cy="5221654"/>
          </a:xfrm>
          <a:prstGeom prst="rightBrace">
            <a:avLst>
              <a:gd name="adj1" fmla="val 40023"/>
              <a:gd name="adj2" fmla="val 36871"/>
            </a:avLst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918A9D71-66A2-4DD8-93E9-676BEDC9BB9F}"/>
              </a:ext>
            </a:extLst>
          </p:cNvPr>
          <p:cNvSpPr/>
          <p:nvPr/>
        </p:nvSpPr>
        <p:spPr>
          <a:xfrm>
            <a:off x="5574761" y="4417129"/>
            <a:ext cx="496339" cy="43128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4174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E9F505-6E70-4EB3-A099-C48C41EA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b="1" dirty="0" err="1"/>
              <a:t>Reproducing</a:t>
            </a:r>
            <a:r>
              <a:rPr lang="de-CH" b="1" dirty="0"/>
              <a:t> Data</a:t>
            </a:r>
            <a:endParaRPr lang="en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38355D-FA48-4635-9127-F16884397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82F4E-7EB5-754F-AB12-553B79AC99D0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2D60A0-9455-48D7-B1B8-73EE2A3D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Complex Social Systems - A(I)-Team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FB5B93-A11C-4914-ADC8-5D78892D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B6589D-6AB2-419F-A7CD-48CA59D8C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9C8F24B-3492-42A5-BD1A-6C183BF1E0CD}"/>
              </a:ext>
            </a:extLst>
          </p:cNvPr>
          <p:cNvSpPr txBox="1"/>
          <p:nvPr/>
        </p:nvSpPr>
        <p:spPr>
          <a:xfrm rot="16200000">
            <a:off x="-461205" y="1860471"/>
            <a:ext cx="180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 err="1"/>
              <a:t>Corridor</a:t>
            </a:r>
            <a:endParaRPr lang="en-CH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D65B82A-32D7-49B7-B2E9-F386B3606343}"/>
              </a:ext>
            </a:extLst>
          </p:cNvPr>
          <p:cNvSpPr txBox="1"/>
          <p:nvPr/>
        </p:nvSpPr>
        <p:spPr>
          <a:xfrm rot="16200000">
            <a:off x="-461303" y="4425105"/>
            <a:ext cx="180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Bottleneck</a:t>
            </a:r>
            <a:endParaRPr lang="en-CH" sz="20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327693E-40A0-4F58-9428-8D2959CB0E5B}"/>
              </a:ext>
            </a:extLst>
          </p:cNvPr>
          <p:cNvSpPr txBox="1"/>
          <p:nvPr/>
        </p:nvSpPr>
        <p:spPr>
          <a:xfrm>
            <a:off x="2063656" y="814798"/>
            <a:ext cx="180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Raw </a:t>
            </a:r>
            <a:r>
              <a:rPr lang="de-CH" sz="2000" b="1" dirty="0" err="1"/>
              <a:t>data</a:t>
            </a:r>
            <a:endParaRPr lang="en-CH" sz="20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9BAFF6-7E11-4304-923B-5555F201E417}"/>
              </a:ext>
            </a:extLst>
          </p:cNvPr>
          <p:cNvSpPr txBox="1"/>
          <p:nvPr/>
        </p:nvSpPr>
        <p:spPr>
          <a:xfrm>
            <a:off x="5453731" y="820932"/>
            <a:ext cx="180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Single Agent</a:t>
            </a:r>
            <a:endParaRPr lang="en-CH" sz="20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B8574A1-AD38-4059-AA23-828DEB3A3E01}"/>
              </a:ext>
            </a:extLst>
          </p:cNvPr>
          <p:cNvSpPr txBox="1"/>
          <p:nvPr/>
        </p:nvSpPr>
        <p:spPr>
          <a:xfrm>
            <a:off x="9337236" y="826371"/>
            <a:ext cx="180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All </a:t>
            </a:r>
            <a:r>
              <a:rPr lang="de-CH" sz="2000" b="1" dirty="0" err="1"/>
              <a:t>Agents</a:t>
            </a:r>
            <a:endParaRPr lang="en-CH" sz="2000" b="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76DAD6-BA69-42D2-A5E0-4958BE24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t="14716"/>
          <a:stretch/>
        </p:blipFill>
        <p:spPr>
          <a:xfrm>
            <a:off x="4660953" y="1398130"/>
            <a:ext cx="3973118" cy="229463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1DB90E3-CAB0-44A4-8B36-887B72753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3" r="8222"/>
          <a:stretch/>
        </p:blipFill>
        <p:spPr>
          <a:xfrm>
            <a:off x="649990" y="1330638"/>
            <a:ext cx="3925411" cy="229463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F59D345-9975-4366-B694-6E62989386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t="12667" r="9096"/>
          <a:stretch/>
        </p:blipFill>
        <p:spPr>
          <a:xfrm>
            <a:off x="8407996" y="1398130"/>
            <a:ext cx="3385418" cy="223611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CF7B8E8-30D7-4C40-85E4-C18C8E5430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t="16177" r="8153" b="10847"/>
          <a:stretch/>
        </p:blipFill>
        <p:spPr>
          <a:xfrm>
            <a:off x="715107" y="3833862"/>
            <a:ext cx="3870259" cy="200928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1D8D2D6-A850-4C12-A5AC-C55BF5E07B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16528" r="7897" b="10968"/>
          <a:stretch/>
        </p:blipFill>
        <p:spPr>
          <a:xfrm>
            <a:off x="4702643" y="3860220"/>
            <a:ext cx="3608078" cy="195618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B97E448-D3D9-4E5B-B30A-BA2B8AE4F4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15151" r="6956" b="10512"/>
          <a:stretch/>
        </p:blipFill>
        <p:spPr>
          <a:xfrm>
            <a:off x="8396273" y="3848496"/>
            <a:ext cx="3643326" cy="2001285"/>
          </a:xfrm>
          <a:prstGeom prst="rect">
            <a:avLst/>
          </a:prstGeom>
        </p:spPr>
      </p:pic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A8F84F3B-340C-427B-8138-9162A28D0E72}"/>
              </a:ext>
            </a:extLst>
          </p:cNvPr>
          <p:cNvSpPr/>
          <p:nvPr/>
        </p:nvSpPr>
        <p:spPr>
          <a:xfrm>
            <a:off x="3626960" y="803225"/>
            <a:ext cx="1620286" cy="411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107BB2F5-D506-4514-BFB4-AEEE2BFC382A}"/>
              </a:ext>
            </a:extLst>
          </p:cNvPr>
          <p:cNvSpPr/>
          <p:nvPr/>
        </p:nvSpPr>
        <p:spPr>
          <a:xfrm>
            <a:off x="7473792" y="803225"/>
            <a:ext cx="1620286" cy="411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6131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5CE92CA-B999-443B-8F34-EA5FCFC59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dirty="0"/>
              <a:t>Results: </a:t>
            </a:r>
            <a:r>
              <a:rPr lang="en-GB" b="1" dirty="0"/>
              <a:t>Corridor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B5A2-EF26-472C-825D-1C26B144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C6A4D06-2F04-DC40-8019-F3A4D56F4477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3B2E3C-3E9B-449B-88CE-B6CCEDB2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489702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85B921-442A-4624-B649-07125604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23</a:t>
            </a:fld>
            <a:endParaRPr lang="de-CH" noProof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04B2E337-B96A-42C5-B643-B22EA2D06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88" y="3418055"/>
            <a:ext cx="5009220" cy="3155728"/>
          </a:xfr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154EA-210F-4735-BAD6-872F5241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63" y="335556"/>
            <a:ext cx="5085545" cy="313383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13E46B5-D915-4479-BF7E-97E90CE1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"/>
          <a:stretch/>
        </p:blipFill>
        <p:spPr>
          <a:xfrm>
            <a:off x="571163" y="2672742"/>
            <a:ext cx="6020075" cy="381696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528329FF-7061-44B7-B571-C755D1E9C4C6}"/>
              </a:ext>
            </a:extLst>
          </p:cNvPr>
          <p:cNvSpPr txBox="1"/>
          <p:nvPr/>
        </p:nvSpPr>
        <p:spPr>
          <a:xfrm>
            <a:off x="822262" y="846941"/>
            <a:ext cx="576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Apply </a:t>
            </a:r>
            <a:r>
              <a:rPr lang="en-US" b="1" u="sng" dirty="0"/>
              <a:t>one</a:t>
            </a:r>
            <a:r>
              <a:rPr lang="en-US" b="1" dirty="0"/>
              <a:t> Model to different scenarios</a:t>
            </a:r>
            <a:br>
              <a:rPr lang="en-US" b="1" dirty="0"/>
            </a:br>
            <a:r>
              <a:rPr lang="en-US" dirty="0"/>
              <a:t>vary people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mean density and speed in </a:t>
            </a:r>
            <a:r>
              <a:rPr lang="en-US" b="1" dirty="0">
                <a:solidFill>
                  <a:srgbClr val="FFC000"/>
                </a:solidFill>
              </a:rPr>
              <a:t>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over frames</a:t>
            </a:r>
          </a:p>
        </p:txBody>
      </p:sp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CBA59E4C-11E4-43EF-A413-66A3F321462F}"/>
              </a:ext>
            </a:extLst>
          </p:cNvPr>
          <p:cNvSpPr/>
          <p:nvPr/>
        </p:nvSpPr>
        <p:spPr>
          <a:xfrm flipV="1">
            <a:off x="4279107" y="4406761"/>
            <a:ext cx="371475" cy="732464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F18ED3D-9904-4CF3-BB27-EEF720676466}"/>
              </a:ext>
            </a:extLst>
          </p:cNvPr>
          <p:cNvSpPr txBox="1"/>
          <p:nvPr/>
        </p:nvSpPr>
        <p:spPr>
          <a:xfrm>
            <a:off x="2996559" y="5181128"/>
            <a:ext cx="5768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>
                <a:solidFill>
                  <a:srgbClr val="FFC000"/>
                </a:solidFill>
              </a:rPr>
              <a:t>Region </a:t>
            </a:r>
            <a:r>
              <a:rPr lang="de-CH" sz="2000" b="1" dirty="0" err="1">
                <a:solidFill>
                  <a:srgbClr val="FFC000"/>
                </a:solidFill>
              </a:rPr>
              <a:t>of</a:t>
            </a:r>
            <a:r>
              <a:rPr lang="de-CH" sz="2000" b="1" dirty="0">
                <a:solidFill>
                  <a:srgbClr val="FFC000"/>
                </a:solidFill>
              </a:rPr>
              <a:t> Interest (ROI)</a:t>
            </a:r>
            <a:endParaRPr lang="en-CH" sz="2000" b="1" dirty="0">
              <a:solidFill>
                <a:srgbClr val="FFC000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D845399-128E-4BBD-A4BD-88965A5FB139}"/>
              </a:ext>
            </a:extLst>
          </p:cNvPr>
          <p:cNvSpPr txBox="1"/>
          <p:nvPr/>
        </p:nvSpPr>
        <p:spPr>
          <a:xfrm>
            <a:off x="867475" y="2230729"/>
            <a:ext cx="576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Problematic: </a:t>
            </a:r>
            <a:br>
              <a:rPr lang="en-US" dirty="0"/>
            </a:br>
            <a:r>
              <a:rPr lang="en-US" dirty="0"/>
              <a:t>Inhomogeneous raw data (fluctuations in speed)</a:t>
            </a:r>
          </a:p>
        </p:txBody>
      </p:sp>
    </p:spTree>
    <p:extLst>
      <p:ext uri="{BB962C8B-B14F-4D97-AF65-F5344CB8AC3E}">
        <p14:creationId xmlns:p14="http://schemas.microsoft.com/office/powerpoint/2010/main" val="83145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5CE92CA-B999-443B-8F34-EA5FCFC59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dirty="0"/>
              <a:t>Results: </a:t>
            </a:r>
            <a:r>
              <a:rPr lang="en-GB" b="1" dirty="0"/>
              <a:t>Corridor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B5A2-EF26-472C-825D-1C26B144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A027F3-35E9-4A47-BDA1-9BD4920523F2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3B2E3C-3E9B-449B-88CE-B6CCEDB2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489702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Complex Social Systems - A(I)-Team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85B921-442A-4624-B649-07125604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24</a:t>
            </a:fld>
            <a:endParaRPr lang="de-CH" noProof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04B2E337-B96A-42C5-B643-B22EA2D06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88" y="3418055"/>
            <a:ext cx="5009220" cy="3155728"/>
          </a:xfr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154EA-210F-4735-BAD6-872F5241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63" y="335556"/>
            <a:ext cx="5085545" cy="313383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13E46B5-D915-4479-BF7E-97E90CE1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"/>
          <a:stretch/>
        </p:blipFill>
        <p:spPr>
          <a:xfrm>
            <a:off x="571163" y="2672742"/>
            <a:ext cx="6020075" cy="381696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528329FF-7061-44B7-B571-C755D1E9C4C6}"/>
              </a:ext>
            </a:extLst>
          </p:cNvPr>
          <p:cNvSpPr txBox="1"/>
          <p:nvPr/>
        </p:nvSpPr>
        <p:spPr>
          <a:xfrm>
            <a:off x="822262" y="846941"/>
            <a:ext cx="576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Apply </a:t>
            </a:r>
            <a:r>
              <a:rPr lang="en-US" b="1" u="sng" dirty="0"/>
              <a:t>one</a:t>
            </a:r>
            <a:r>
              <a:rPr lang="en-US" b="1" dirty="0"/>
              <a:t> Model to different scenarios</a:t>
            </a:r>
            <a:br>
              <a:rPr lang="en-US" b="1" dirty="0"/>
            </a:br>
            <a:r>
              <a:rPr lang="en-US" dirty="0"/>
              <a:t>vary people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mean density and speed in </a:t>
            </a:r>
            <a:r>
              <a:rPr lang="en-US" b="1" dirty="0">
                <a:solidFill>
                  <a:srgbClr val="FFC000"/>
                </a:solidFill>
              </a:rPr>
              <a:t>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over frames</a:t>
            </a:r>
          </a:p>
        </p:txBody>
      </p:sp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CBA59E4C-11E4-43EF-A413-66A3F321462F}"/>
              </a:ext>
            </a:extLst>
          </p:cNvPr>
          <p:cNvSpPr/>
          <p:nvPr/>
        </p:nvSpPr>
        <p:spPr>
          <a:xfrm flipV="1">
            <a:off x="4279107" y="4406761"/>
            <a:ext cx="371475" cy="732464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F18ED3D-9904-4CF3-BB27-EEF720676466}"/>
              </a:ext>
            </a:extLst>
          </p:cNvPr>
          <p:cNvSpPr txBox="1"/>
          <p:nvPr/>
        </p:nvSpPr>
        <p:spPr>
          <a:xfrm>
            <a:off x="2996559" y="5181128"/>
            <a:ext cx="5768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>
                <a:solidFill>
                  <a:srgbClr val="FFC000"/>
                </a:solidFill>
              </a:rPr>
              <a:t>Region </a:t>
            </a:r>
            <a:r>
              <a:rPr lang="de-CH" sz="2000" b="1" dirty="0" err="1">
                <a:solidFill>
                  <a:srgbClr val="FFC000"/>
                </a:solidFill>
              </a:rPr>
              <a:t>of</a:t>
            </a:r>
            <a:r>
              <a:rPr lang="de-CH" sz="2000" b="1" dirty="0">
                <a:solidFill>
                  <a:srgbClr val="FFC000"/>
                </a:solidFill>
              </a:rPr>
              <a:t> Interest (ROI)</a:t>
            </a:r>
            <a:endParaRPr lang="en-CH" sz="2000" b="1" dirty="0">
              <a:solidFill>
                <a:srgbClr val="FFC000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D845399-128E-4BBD-A4BD-88965A5FB139}"/>
              </a:ext>
            </a:extLst>
          </p:cNvPr>
          <p:cNvSpPr txBox="1"/>
          <p:nvPr/>
        </p:nvSpPr>
        <p:spPr>
          <a:xfrm>
            <a:off x="867475" y="2230729"/>
            <a:ext cx="576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Problematic: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Inhomogeneous raw data (fluctuations in speed)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45C92FA-A177-4435-B02C-69326E45A540}"/>
              </a:ext>
            </a:extLst>
          </p:cNvPr>
          <p:cNvSpPr/>
          <p:nvPr/>
        </p:nvSpPr>
        <p:spPr>
          <a:xfrm>
            <a:off x="7979569" y="3686175"/>
            <a:ext cx="785966" cy="78596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FA687F0-B65D-41E7-9463-06A5FDEF9444}"/>
              </a:ext>
            </a:extLst>
          </p:cNvPr>
          <p:cNvSpPr/>
          <p:nvPr/>
        </p:nvSpPr>
        <p:spPr>
          <a:xfrm>
            <a:off x="8122443" y="1235556"/>
            <a:ext cx="539953" cy="53995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D6DB5B9-62CA-46D9-B883-CFCAC4118DB4}"/>
              </a:ext>
            </a:extLst>
          </p:cNvPr>
          <p:cNvCxnSpPr>
            <a:cxnSpLocks/>
          </p:cNvCxnSpPr>
          <p:nvPr/>
        </p:nvCxnSpPr>
        <p:spPr>
          <a:xfrm flipV="1">
            <a:off x="6172200" y="1664495"/>
            <a:ext cx="1885950" cy="957261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93ECFE-6C42-41DB-83B0-DAA8CC37B2AF}"/>
              </a:ext>
            </a:extLst>
          </p:cNvPr>
          <p:cNvCxnSpPr>
            <a:cxnSpLocks/>
          </p:cNvCxnSpPr>
          <p:nvPr/>
        </p:nvCxnSpPr>
        <p:spPr>
          <a:xfrm>
            <a:off x="6172200" y="2786063"/>
            <a:ext cx="1750219" cy="1021556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7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1"/>
            <a:ext cx="7537520" cy="429795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</a:t>
            </a:r>
            <a:r>
              <a:rPr lang="de-DE" dirty="0" err="1"/>
              <a:t>Bottleneck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6E74-6639-5746-987D-7B5A46807FF9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FF517BCE-E31F-FF4F-A410-6795252139D6}"/>
              </a:ext>
            </a:extLst>
          </p:cNvPr>
          <p:cNvGrpSpPr/>
          <p:nvPr/>
        </p:nvGrpSpPr>
        <p:grpSpPr>
          <a:xfrm>
            <a:off x="1223260" y="826148"/>
            <a:ext cx="9745480" cy="5205704"/>
            <a:chOff x="1340212" y="866139"/>
            <a:chExt cx="9745480" cy="520570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4A1FFC3-BEE5-6049-87AB-10F713A71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2" t="23042" r="22662" b="21751"/>
            <a:stretch/>
          </p:blipFill>
          <p:spPr>
            <a:xfrm>
              <a:off x="1340212" y="3979824"/>
              <a:ext cx="4016066" cy="209201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EF27CEC-7C82-CB42-A828-8B0C10A62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0" t="24235" r="22765" b="21101"/>
            <a:stretch/>
          </p:blipFill>
          <p:spPr>
            <a:xfrm>
              <a:off x="1343837" y="1151133"/>
              <a:ext cx="4012441" cy="2092019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31D25A-8DE1-6147-A3F2-5E52C7BE60DC}"/>
                </a:ext>
              </a:extLst>
            </p:cNvPr>
            <p:cNvSpPr txBox="1"/>
            <p:nvPr/>
          </p:nvSpPr>
          <p:spPr>
            <a:xfrm>
              <a:off x="2136655" y="966467"/>
              <a:ext cx="2426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Training Data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76F0AFA-EB77-284B-B818-66DFEAEA7A0D}"/>
                </a:ext>
              </a:extLst>
            </p:cNvPr>
            <p:cNvSpPr txBox="1"/>
            <p:nvPr/>
          </p:nvSpPr>
          <p:spPr>
            <a:xfrm>
              <a:off x="1672173" y="3574194"/>
              <a:ext cx="3538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Simulation </a:t>
              </a:r>
              <a:r>
                <a:rPr lang="de-DE" dirty="0" err="1"/>
                <a:t>with</a:t>
              </a:r>
              <a:r>
                <a:rPr lang="de-DE" dirty="0"/>
                <a:t> initial </a:t>
              </a:r>
              <a:r>
                <a:rPr lang="de-DE" dirty="0" err="1"/>
                <a:t>positions</a:t>
              </a:r>
              <a:r>
                <a:rPr lang="de-DE" dirty="0"/>
                <a:t> </a:t>
              </a:r>
              <a:r>
                <a:rPr lang="de-DE" dirty="0" err="1"/>
                <a:t>from</a:t>
              </a:r>
              <a:r>
                <a:rPr lang="de-DE" dirty="0"/>
                <a:t> </a:t>
              </a:r>
              <a:r>
                <a:rPr lang="de-DE" dirty="0" err="1"/>
                <a:t>trainig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de-DE" dirty="0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440F31E8-FEA8-4843-B106-5A9DEDB2E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8" t="26184" r="22947" b="20641"/>
            <a:stretch/>
          </p:blipFill>
          <p:spPr>
            <a:xfrm>
              <a:off x="6875137" y="1174797"/>
              <a:ext cx="4012441" cy="2044689"/>
            </a:xfrm>
            <a:prstGeom prst="rect">
              <a:avLst/>
            </a:prstGeom>
          </p:spPr>
        </p:pic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F97BD975-427C-A74A-A653-D1C341640938}"/>
                </a:ext>
              </a:extLst>
            </p:cNvPr>
            <p:cNvSpPr txBox="1"/>
            <p:nvPr/>
          </p:nvSpPr>
          <p:spPr>
            <a:xfrm>
              <a:off x="6791568" y="866139"/>
              <a:ext cx="4179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Simulation </a:t>
              </a:r>
              <a:r>
                <a:rPr lang="de-DE" dirty="0" err="1"/>
                <a:t>with</a:t>
              </a:r>
              <a:r>
                <a:rPr lang="de-DE" dirty="0"/>
                <a:t> </a:t>
              </a:r>
              <a:r>
                <a:rPr lang="de-DE" dirty="0" err="1"/>
                <a:t>random</a:t>
              </a:r>
              <a:r>
                <a:rPr lang="de-DE" dirty="0"/>
                <a:t> initial </a:t>
              </a:r>
              <a:r>
                <a:rPr lang="de-DE" dirty="0" err="1"/>
                <a:t>positions</a:t>
              </a:r>
              <a:endParaRPr lang="de-DE" dirty="0"/>
            </a:p>
          </p:txBody>
        </p:sp>
        <p:pic>
          <p:nvPicPr>
            <p:cNvPr id="178" name="Grafik 177">
              <a:extLst>
                <a:ext uri="{FF2B5EF4-FFF2-40B4-BE49-F238E27FC236}">
                  <a16:creationId xmlns:a16="http://schemas.microsoft.com/office/drawing/2014/main" id="{CE5FAA31-8F37-554A-A7FF-D476E1760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1" t="24938" r="22727" b="22696"/>
            <a:stretch/>
          </p:blipFill>
          <p:spPr>
            <a:xfrm>
              <a:off x="6847866" y="4056112"/>
              <a:ext cx="4096010" cy="1986703"/>
            </a:xfrm>
            <a:prstGeom prst="rect">
              <a:avLst/>
            </a:prstGeom>
          </p:spPr>
        </p:pic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C6B4F18B-200B-6A4C-9274-DEF9328C034E}"/>
                </a:ext>
              </a:extLst>
            </p:cNvPr>
            <p:cNvSpPr txBox="1"/>
            <p:nvPr/>
          </p:nvSpPr>
          <p:spPr>
            <a:xfrm>
              <a:off x="6906114" y="3563087"/>
              <a:ext cx="4179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Simulation </a:t>
              </a:r>
              <a:r>
                <a:rPr lang="de-DE" dirty="0" err="1"/>
                <a:t>with</a:t>
              </a:r>
              <a:r>
                <a:rPr lang="de-DE" dirty="0"/>
                <a:t> </a:t>
              </a:r>
              <a:r>
                <a:rPr lang="de-DE" dirty="0" err="1"/>
                <a:t>homogenously</a:t>
              </a:r>
              <a:r>
                <a:rPr lang="de-DE" dirty="0"/>
                <a:t> </a:t>
              </a:r>
              <a:r>
                <a:rPr lang="de-DE" dirty="0" err="1"/>
                <a:t>distributed</a:t>
              </a:r>
              <a:r>
                <a:rPr lang="de-DE" dirty="0"/>
                <a:t> initial </a:t>
              </a:r>
              <a:r>
                <a:rPr lang="de-DE" dirty="0" err="1"/>
                <a:t>positions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081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1"/>
            <a:ext cx="7537520" cy="429795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</a:t>
            </a:r>
            <a:r>
              <a:rPr lang="de-DE" dirty="0" err="1"/>
              <a:t>Bottleneck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A53A-8BCE-D141-A23E-82C56729DAC8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33E7E4B-33BA-6341-AE90-FB375E495A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0746" r="9623" b="10596"/>
          <a:stretch/>
        </p:blipFill>
        <p:spPr>
          <a:xfrm>
            <a:off x="1130000" y="952500"/>
            <a:ext cx="9931999" cy="4908252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11BBD-EA2A-5D48-B246-C3DEEBACD9EA}"/>
              </a:ext>
            </a:extLst>
          </p:cNvPr>
          <p:cNvSpPr txBox="1"/>
          <p:nvPr/>
        </p:nvSpPr>
        <p:spPr>
          <a:xfrm>
            <a:off x="5430984" y="5860752"/>
            <a:ext cx="98598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Density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692895-B2A3-4943-9145-2352BC3DD437}"/>
              </a:ext>
            </a:extLst>
          </p:cNvPr>
          <p:cNvSpPr txBox="1"/>
          <p:nvPr/>
        </p:nvSpPr>
        <p:spPr>
          <a:xfrm rot="16200000">
            <a:off x="423515" y="3221959"/>
            <a:ext cx="98598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553676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1"/>
            <a:ext cx="7537520" cy="429795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</a:t>
            </a:r>
            <a:r>
              <a:rPr lang="de-DE" dirty="0" err="1"/>
              <a:t>Bottleneck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A53A-8BCE-D141-A23E-82C56729DAC8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E78704-9456-264B-8401-76E4CC1E2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48" t="10191" r="9375" b="10680"/>
          <a:stretch/>
        </p:blipFill>
        <p:spPr>
          <a:xfrm>
            <a:off x="1202835" y="1024865"/>
            <a:ext cx="9726480" cy="4823613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11BBD-EA2A-5D48-B246-C3DEEBACD9EA}"/>
              </a:ext>
            </a:extLst>
          </p:cNvPr>
          <p:cNvSpPr txBox="1"/>
          <p:nvPr/>
        </p:nvSpPr>
        <p:spPr>
          <a:xfrm>
            <a:off x="5430984" y="5848478"/>
            <a:ext cx="98598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Density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692895-B2A3-4943-9145-2352BC3DD437}"/>
              </a:ext>
            </a:extLst>
          </p:cNvPr>
          <p:cNvSpPr txBox="1"/>
          <p:nvPr/>
        </p:nvSpPr>
        <p:spPr>
          <a:xfrm rot="16200000">
            <a:off x="423515" y="3244333"/>
            <a:ext cx="98598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Flow</a:t>
            </a:r>
          </a:p>
        </p:txBody>
      </p:sp>
    </p:spTree>
    <p:extLst>
      <p:ext uri="{BB962C8B-B14F-4D97-AF65-F5344CB8AC3E}">
        <p14:creationId xmlns:p14="http://schemas.microsoft.com/office/powerpoint/2010/main" val="1488550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1"/>
            <a:ext cx="7537520" cy="429795"/>
          </a:xfrm>
        </p:spPr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946D-9819-B145-834F-66D06BCA5C75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3CD70793-FD3E-FC4A-95B3-600E6C1D4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89000"/>
            <a:ext cx="5400000" cy="4680000"/>
          </a:xfrm>
        </p:spPr>
        <p:txBody>
          <a:bodyPr anchor="ctr"/>
          <a:lstStyle/>
          <a:p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learnt</a:t>
            </a:r>
            <a:r>
              <a:rPr lang="de-DE" dirty="0"/>
              <a:t> on a </a:t>
            </a:r>
            <a:r>
              <a:rPr lang="de-DE" dirty="0" err="1"/>
              <a:t>data-driven</a:t>
            </a:r>
            <a:r>
              <a:rPr lang="de-DE" dirty="0"/>
              <a:t> </a:t>
            </a:r>
            <a:r>
              <a:rPr lang="de-DE" dirty="0" err="1"/>
              <a:t>basis</a:t>
            </a:r>
            <a:endParaRPr lang="de-DE" dirty="0"/>
          </a:p>
          <a:p>
            <a:pPr lvl="1"/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  <a:p>
            <a:pPr lvl="1"/>
            <a:r>
              <a:rPr lang="de-DE" dirty="0" err="1"/>
              <a:t>Agents</a:t>
            </a:r>
            <a:r>
              <a:rPr lang="de-DE" dirty="0"/>
              <a:t> not </a:t>
            </a:r>
            <a:r>
              <a:rPr lang="de-DE" dirty="0" err="1"/>
              <a:t>forced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Problem</a:t>
            </a:r>
          </a:p>
          <a:p>
            <a:r>
              <a:rPr lang="de-DE" dirty="0" err="1"/>
              <a:t>Agents</a:t>
            </a:r>
            <a:r>
              <a:rPr lang="de-DE" dirty="0"/>
              <a:t> </a:t>
            </a:r>
            <a:r>
              <a:rPr lang="de-DE" dirty="0" err="1"/>
              <a:t>adhere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at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densities</a:t>
            </a:r>
            <a:endParaRPr lang="de-DE" dirty="0"/>
          </a:p>
          <a:p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simulate</a:t>
            </a:r>
            <a:r>
              <a:rPr lang="de-DE" dirty="0"/>
              <a:t> fundamental </a:t>
            </a:r>
            <a:r>
              <a:rPr lang="de-DE" dirty="0" err="1"/>
              <a:t>changes</a:t>
            </a:r>
            <a:r>
              <a:rPr lang="de-DE" dirty="0"/>
              <a:t> in human </a:t>
            </a:r>
            <a:r>
              <a:rPr lang="de-DE" dirty="0" err="1"/>
              <a:t>behaviour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panicking</a:t>
            </a:r>
            <a:r>
              <a:rPr lang="de-DE" dirty="0"/>
              <a:t> </a:t>
            </a:r>
          </a:p>
        </p:txBody>
      </p:sp>
      <p:pic>
        <p:nvPicPr>
          <p:cNvPr id="9" name="even200_withVel_[50,20,50]" descr="even200_withVel_[50,20,50]">
            <a:hlinkClick r:id="" action="ppaction://media"/>
            <a:extLst>
              <a:ext uri="{FF2B5EF4-FFF2-40B4-BE49-F238E27FC236}">
                <a16:creationId xmlns:a16="http://schemas.microsoft.com/office/drawing/2014/main" id="{91369D6C-1466-564A-B310-FF8FAD0BD2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342" t="22569" r="9636" b="21774"/>
          <a:stretch/>
        </p:blipFill>
        <p:spPr>
          <a:xfrm>
            <a:off x="878752" y="1180738"/>
            <a:ext cx="4214800" cy="1918999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D1543BB-46EB-0642-93DE-47DD40DA9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53" y="1328360"/>
            <a:ext cx="2598007" cy="162375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F552F06-2EB9-B84D-AC20-B764B1E7F6B4}"/>
              </a:ext>
            </a:extLst>
          </p:cNvPr>
          <p:cNvSpPr txBox="1"/>
          <p:nvPr/>
        </p:nvSpPr>
        <p:spPr>
          <a:xfrm>
            <a:off x="13550900" y="-22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pic>
        <p:nvPicPr>
          <p:cNvPr id="12" name="even12_EPFL" descr="even12_EPFL">
            <a:hlinkClick r:id="" action="ppaction://media"/>
            <a:extLst>
              <a:ext uri="{FF2B5EF4-FFF2-40B4-BE49-F238E27FC236}">
                <a16:creationId xmlns:a16="http://schemas.microsoft.com/office/drawing/2014/main" id="{4DB015C5-F52C-9B46-8035-42AA643C03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2372" t="22667" r="9677" b="21394"/>
          <a:stretch/>
        </p:blipFill>
        <p:spPr>
          <a:xfrm>
            <a:off x="878751" y="3790326"/>
            <a:ext cx="4214801" cy="19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4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7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69" y="270273"/>
            <a:ext cx="7537520" cy="429795"/>
          </a:xfrm>
        </p:spPr>
        <p:txBody>
          <a:bodyPr/>
          <a:lstStyle/>
          <a:p>
            <a:r>
              <a:rPr lang="de-DE" dirty="0"/>
              <a:t>Outlook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6A678-ED78-4B4E-BABF-24E93EAA463C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29</a:t>
            </a:fld>
            <a:endParaRPr lang="de-CH" noProof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A18CB876-98F0-B74C-9ECF-3C794D33FF92}"/>
              </a:ext>
            </a:extLst>
          </p:cNvPr>
          <p:cNvSpPr txBox="1">
            <a:spLocks/>
          </p:cNvSpPr>
          <p:nvPr/>
        </p:nvSpPr>
        <p:spPr>
          <a:xfrm>
            <a:off x="6096000" y="1077018"/>
            <a:ext cx="4934444" cy="5058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Possible</a:t>
            </a:r>
            <a:r>
              <a:rPr lang="de-DE" b="1" dirty="0"/>
              <a:t> Future </a:t>
            </a:r>
            <a:r>
              <a:rPr lang="de-DE" b="1" dirty="0" err="1"/>
              <a:t>Approaches</a:t>
            </a:r>
            <a:endParaRPr lang="de-DE" b="1" dirty="0"/>
          </a:p>
          <a:p>
            <a:r>
              <a:rPr lang="de-DE" dirty="0"/>
              <a:t>Modify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compatibility</a:t>
            </a:r>
            <a:endParaRPr lang="de-DE" dirty="0"/>
          </a:p>
          <a:p>
            <a:pPr lvl="1"/>
            <a:r>
              <a:rPr lang="de-DE" dirty="0"/>
              <a:t>Hard-code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pPr lvl="1"/>
            <a:r>
              <a:rPr lang="de-DE" dirty="0"/>
              <a:t>LSTMs?</a:t>
            </a:r>
          </a:p>
          <a:p>
            <a:pPr lvl="1"/>
            <a:r>
              <a:rPr lang="de-DE" dirty="0"/>
              <a:t>Generative </a:t>
            </a:r>
            <a:r>
              <a:rPr lang="de-DE" dirty="0" err="1"/>
              <a:t>Adversarial</a:t>
            </a:r>
            <a:r>
              <a:rPr lang="de-DE" dirty="0"/>
              <a:t> Networks?</a:t>
            </a:r>
          </a:p>
          <a:p>
            <a:pPr marL="266700" lvl="1" indent="0">
              <a:buNone/>
            </a:pPr>
            <a:endParaRPr lang="de-DE" dirty="0"/>
          </a:p>
          <a:p>
            <a:r>
              <a:rPr lang="de-DE" dirty="0" err="1"/>
              <a:t>Apply</a:t>
            </a:r>
            <a:r>
              <a:rPr lang="de-DE" dirty="0"/>
              <a:t> same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lvl="1"/>
            <a:r>
              <a:rPr lang="de-DE" dirty="0" err="1"/>
              <a:t>Bidirectional</a:t>
            </a:r>
            <a:r>
              <a:rPr lang="de-DE" dirty="0"/>
              <a:t> Flow, </a:t>
            </a:r>
            <a:r>
              <a:rPr lang="de-DE" dirty="0" err="1"/>
              <a:t>Intersections</a:t>
            </a:r>
            <a:r>
              <a:rPr lang="de-DE" dirty="0"/>
              <a:t>, …</a:t>
            </a:r>
          </a:p>
          <a:p>
            <a:pPr lvl="1"/>
            <a:r>
              <a:rPr lang="de-DE" dirty="0"/>
              <a:t>Different </a:t>
            </a:r>
            <a:r>
              <a:rPr lang="de-DE" dirty="0" err="1"/>
              <a:t>Agents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, </a:t>
            </a:r>
            <a:r>
              <a:rPr lang="de-DE" dirty="0" err="1"/>
              <a:t>animals</a:t>
            </a:r>
            <a:r>
              <a:rPr lang="de-DE" dirty="0"/>
              <a:t>, …</a:t>
            </a:r>
          </a:p>
          <a:p>
            <a:pPr lvl="1"/>
            <a:r>
              <a:rPr lang="de-DE" dirty="0"/>
              <a:t>3D </a:t>
            </a:r>
            <a:r>
              <a:rPr lang="de-DE" dirty="0" err="1"/>
              <a:t>setups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stairs</a:t>
            </a:r>
            <a:r>
              <a:rPr lang="de-DE" dirty="0"/>
              <a:t>, </a:t>
            </a:r>
            <a:r>
              <a:rPr lang="de-DE" dirty="0" err="1"/>
              <a:t>hills</a:t>
            </a:r>
            <a:r>
              <a:rPr lang="de-DE" dirty="0"/>
              <a:t>, </a:t>
            </a:r>
            <a:r>
              <a:rPr lang="de-DE" dirty="0" err="1"/>
              <a:t>roads</a:t>
            </a:r>
            <a:r>
              <a:rPr lang="de-DE" dirty="0"/>
              <a:t>,…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1DE827-7860-284E-9F9F-0D063BD35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8" t="22243" r="9732" b="21334"/>
          <a:stretch/>
        </p:blipFill>
        <p:spPr>
          <a:xfrm>
            <a:off x="564569" y="2448312"/>
            <a:ext cx="4509155" cy="19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How to make networks out of them?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4792F61-F3A1-4E2C-B0EE-9742603FD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503" y="1530316"/>
                <a:ext cx="2867427" cy="47971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More complex function: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en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“Universal approximation theorem”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They come in all shapes and sizes:</a:t>
                </a:r>
                <a:br>
                  <a:rPr lang="en-DE" dirty="0"/>
                </a:br>
                <a:r>
                  <a:rPr lang="en-DE" dirty="0"/>
                  <a:t>Feed F</a:t>
                </a:r>
                <a:r>
                  <a:rPr lang="en-US" dirty="0"/>
                  <a:t>o</a:t>
                </a:r>
                <a:r>
                  <a:rPr lang="en-DE" dirty="0"/>
                  <a:t>rward, RNN, CNN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They can be trained!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4792F61-F3A1-4E2C-B0EE-9742603FD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503" y="1530316"/>
                <a:ext cx="2867427" cy="4797188"/>
              </a:xfrm>
              <a:blipFill>
                <a:blip r:embed="rId2"/>
                <a:stretch>
                  <a:fillRect l="-4883" t="-1652" r="-5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E7ED-C702-2A45-BB2C-8B310E9FD93F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7" name="Oval 6"/>
          <p:cNvSpPr/>
          <p:nvPr/>
        </p:nvSpPr>
        <p:spPr>
          <a:xfrm>
            <a:off x="5350806" y="3525791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6098308" y="3540028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4" name="Right Arrow 13"/>
          <p:cNvSpPr/>
          <p:nvPr/>
        </p:nvSpPr>
        <p:spPr>
          <a:xfrm rot="1678040">
            <a:off x="4872507" y="3384862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844477" y="365517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841680">
            <a:off x="4857847" y="3929655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856419" y="3566273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64411" y="315207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4592051" y="3599711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4664412" y="4082334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" name="Oval 36"/>
          <p:cNvSpPr/>
          <p:nvPr/>
        </p:nvSpPr>
        <p:spPr>
          <a:xfrm>
            <a:off x="5350806" y="2182353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38" name="Rounded Rectangle 37"/>
          <p:cNvSpPr/>
          <p:nvPr/>
        </p:nvSpPr>
        <p:spPr>
          <a:xfrm>
            <a:off x="6098308" y="2196590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9" name="Right Arrow 38"/>
          <p:cNvSpPr/>
          <p:nvPr/>
        </p:nvSpPr>
        <p:spPr>
          <a:xfrm rot="1678040">
            <a:off x="4872507" y="204142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844477" y="2311733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9841680">
            <a:off x="4857847" y="258621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856419" y="2222835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664411" y="180864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4" name="Oval 43"/>
          <p:cNvSpPr/>
          <p:nvPr/>
        </p:nvSpPr>
        <p:spPr>
          <a:xfrm>
            <a:off x="4592051" y="2256273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Oval 44"/>
          <p:cNvSpPr/>
          <p:nvPr/>
        </p:nvSpPr>
        <p:spPr>
          <a:xfrm>
            <a:off x="4664412" y="2738896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Oval 45"/>
          <p:cNvSpPr/>
          <p:nvPr/>
        </p:nvSpPr>
        <p:spPr>
          <a:xfrm>
            <a:off x="7911173" y="3488753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47" name="Rounded Rectangle 46"/>
          <p:cNvSpPr/>
          <p:nvPr/>
        </p:nvSpPr>
        <p:spPr>
          <a:xfrm>
            <a:off x="8658675" y="3502990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8" name="Right Arrow 47"/>
          <p:cNvSpPr/>
          <p:nvPr/>
        </p:nvSpPr>
        <p:spPr>
          <a:xfrm rot="1678040">
            <a:off x="7432874" y="334782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9841680">
            <a:off x="7418214" y="389261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8416786" y="3529235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24778" y="311504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/>
          <p:cNvSpPr/>
          <p:nvPr/>
        </p:nvSpPr>
        <p:spPr>
          <a:xfrm>
            <a:off x="7224779" y="4045296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Oval 63"/>
          <p:cNvSpPr/>
          <p:nvPr/>
        </p:nvSpPr>
        <p:spPr>
          <a:xfrm>
            <a:off x="7911173" y="2145315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65" name="Rounded Rectangle 64"/>
          <p:cNvSpPr/>
          <p:nvPr/>
        </p:nvSpPr>
        <p:spPr>
          <a:xfrm>
            <a:off x="8658675" y="2159552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6" name="Right Arrow 65"/>
          <p:cNvSpPr/>
          <p:nvPr/>
        </p:nvSpPr>
        <p:spPr>
          <a:xfrm rot="1678040">
            <a:off x="7432874" y="200438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19841680">
            <a:off x="7418214" y="2549179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8416786" y="2185797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224778" y="1771602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2" name="Oval 71"/>
          <p:cNvSpPr/>
          <p:nvPr/>
        </p:nvSpPr>
        <p:spPr>
          <a:xfrm>
            <a:off x="7224779" y="270185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Right Arrow 129"/>
          <p:cNvSpPr/>
          <p:nvPr/>
        </p:nvSpPr>
        <p:spPr>
          <a:xfrm>
            <a:off x="4088691" y="187221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/>
          <p:cNvSpPr/>
          <p:nvPr/>
        </p:nvSpPr>
        <p:spPr>
          <a:xfrm>
            <a:off x="4027159" y="2302960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/>
          <p:cNvSpPr/>
          <p:nvPr/>
        </p:nvSpPr>
        <p:spPr>
          <a:xfrm>
            <a:off x="4085050" y="276543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Arrow 132"/>
          <p:cNvSpPr/>
          <p:nvPr/>
        </p:nvSpPr>
        <p:spPr>
          <a:xfrm>
            <a:off x="4061719" y="3226823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/>
          <p:cNvSpPr/>
          <p:nvPr/>
        </p:nvSpPr>
        <p:spPr>
          <a:xfrm>
            <a:off x="4000187" y="365756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/>
          <p:cNvSpPr/>
          <p:nvPr/>
        </p:nvSpPr>
        <p:spPr>
          <a:xfrm>
            <a:off x="4058078" y="412004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ight Brace 163"/>
          <p:cNvSpPr/>
          <p:nvPr/>
        </p:nvSpPr>
        <p:spPr>
          <a:xfrm rot="5400000">
            <a:off x="4978024" y="3700435"/>
            <a:ext cx="478808" cy="243448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Brace 164"/>
          <p:cNvSpPr/>
          <p:nvPr/>
        </p:nvSpPr>
        <p:spPr>
          <a:xfrm rot="5400000">
            <a:off x="7720685" y="3695695"/>
            <a:ext cx="478808" cy="243448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ight Brace 165"/>
          <p:cNvSpPr/>
          <p:nvPr/>
        </p:nvSpPr>
        <p:spPr>
          <a:xfrm rot="5400000">
            <a:off x="10463346" y="3704667"/>
            <a:ext cx="478808" cy="243448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4516542" y="5302774"/>
            <a:ext cx="138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Input Layer</a:t>
            </a:r>
            <a:endParaRPr lang="en-US" dirty="0"/>
          </a:p>
        </p:txBody>
      </p:sp>
      <p:sp>
        <p:nvSpPr>
          <p:cNvPr id="168" name="TextBox 167"/>
          <p:cNvSpPr txBox="1"/>
          <p:nvPr/>
        </p:nvSpPr>
        <p:spPr>
          <a:xfrm>
            <a:off x="9941798" y="530277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Output Layer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7021692" y="530381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Hidden Layer(s)</a:t>
            </a:r>
            <a:endParaRPr lang="en-US" dirty="0"/>
          </a:p>
        </p:txBody>
      </p:sp>
      <p:sp>
        <p:nvSpPr>
          <p:cNvPr id="95" name="Right Arrow 94"/>
          <p:cNvSpPr/>
          <p:nvPr/>
        </p:nvSpPr>
        <p:spPr>
          <a:xfrm rot="20201336">
            <a:off x="6383844" y="2056923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 rot="2327735">
            <a:off x="6286864" y="2741595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 rot="1318101">
            <a:off x="6381095" y="3896878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 rot="19303583">
            <a:off x="6286863" y="3210310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0455935" y="3445325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10" name="Rounded Rectangle 109"/>
          <p:cNvSpPr/>
          <p:nvPr/>
        </p:nvSpPr>
        <p:spPr>
          <a:xfrm>
            <a:off x="11203437" y="3459562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2" name="Right Arrow 111"/>
          <p:cNvSpPr/>
          <p:nvPr/>
        </p:nvSpPr>
        <p:spPr>
          <a:xfrm rot="1678040">
            <a:off x="9977636" y="330439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 rot="19841680">
            <a:off x="9962976" y="3849189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Arrow 113"/>
          <p:cNvSpPr/>
          <p:nvPr/>
        </p:nvSpPr>
        <p:spPr>
          <a:xfrm>
            <a:off x="10961548" y="3485807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9769540" y="3071612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6" name="Oval 115"/>
          <p:cNvSpPr/>
          <p:nvPr/>
        </p:nvSpPr>
        <p:spPr>
          <a:xfrm>
            <a:off x="9769541" y="400186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7" name="Oval 116"/>
          <p:cNvSpPr/>
          <p:nvPr/>
        </p:nvSpPr>
        <p:spPr>
          <a:xfrm>
            <a:off x="10455935" y="2101887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11203437" y="2116124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9" name="Right Arrow 118"/>
          <p:cNvSpPr/>
          <p:nvPr/>
        </p:nvSpPr>
        <p:spPr>
          <a:xfrm rot="1678040">
            <a:off x="9977636" y="1960958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19841680">
            <a:off x="9962976" y="250575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>
            <a:off x="10961548" y="2142369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769540" y="1728174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5" name="Oval 124"/>
          <p:cNvSpPr/>
          <p:nvPr/>
        </p:nvSpPr>
        <p:spPr>
          <a:xfrm>
            <a:off x="9769541" y="265843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7" name="Right Arrow 126"/>
          <p:cNvSpPr/>
          <p:nvPr/>
        </p:nvSpPr>
        <p:spPr>
          <a:xfrm rot="20201336">
            <a:off x="8928606" y="2013495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/>
          <p:cNvSpPr/>
          <p:nvPr/>
        </p:nvSpPr>
        <p:spPr>
          <a:xfrm rot="2327735">
            <a:off x="8831626" y="2698167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 rot="1318101">
            <a:off x="8925857" y="3853450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/>
          <p:cNvSpPr/>
          <p:nvPr/>
        </p:nvSpPr>
        <p:spPr>
          <a:xfrm rot="19303583">
            <a:off x="8831625" y="3166882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/>
          <p:cNvSpPr/>
          <p:nvPr/>
        </p:nvSpPr>
        <p:spPr>
          <a:xfrm>
            <a:off x="11493852" y="2189678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/>
          <p:cNvSpPr/>
          <p:nvPr/>
        </p:nvSpPr>
        <p:spPr>
          <a:xfrm>
            <a:off x="11503590" y="3543740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687582-43BE-024A-BF94-6C8D3A63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706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Training a computer?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03" y="1530316"/>
            <a:ext cx="2867427" cy="47971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Training modifies the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Minimizing the difference between output and “solution”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The difference is called </a:t>
            </a:r>
            <a:r>
              <a:rPr lang="en-DE" i="1" dirty="0"/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Benefit: Network decides what is important and what is not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74550-FE5C-5D4C-A800-03427A6AB273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9" name="Down Arrow 8"/>
          <p:cNvSpPr/>
          <p:nvPr/>
        </p:nvSpPr>
        <p:spPr>
          <a:xfrm>
            <a:off x="4664411" y="1160351"/>
            <a:ext cx="180065" cy="5021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Down Arrow 296"/>
          <p:cNvSpPr/>
          <p:nvPr/>
        </p:nvSpPr>
        <p:spPr>
          <a:xfrm>
            <a:off x="9769540" y="1174645"/>
            <a:ext cx="180065" cy="5021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Down Arrow 297"/>
          <p:cNvSpPr/>
          <p:nvPr/>
        </p:nvSpPr>
        <p:spPr>
          <a:xfrm>
            <a:off x="7224778" y="1160351"/>
            <a:ext cx="180065" cy="5021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350806" y="3525791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92" name="Rounded Rectangle 91"/>
          <p:cNvSpPr/>
          <p:nvPr/>
        </p:nvSpPr>
        <p:spPr>
          <a:xfrm>
            <a:off x="6098308" y="3540028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3" name="Right Arrow 92"/>
          <p:cNvSpPr/>
          <p:nvPr/>
        </p:nvSpPr>
        <p:spPr>
          <a:xfrm rot="1678040">
            <a:off x="4872507" y="3384862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/>
          <p:cNvSpPr/>
          <p:nvPr/>
        </p:nvSpPr>
        <p:spPr>
          <a:xfrm>
            <a:off x="4844477" y="365517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 rot="19841680">
            <a:off x="4857847" y="3929655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>
            <a:off x="5856419" y="3566273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664411" y="315207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8" name="Oval 97"/>
          <p:cNvSpPr/>
          <p:nvPr/>
        </p:nvSpPr>
        <p:spPr>
          <a:xfrm>
            <a:off x="4592051" y="3599711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9" name="Oval 98"/>
          <p:cNvSpPr/>
          <p:nvPr/>
        </p:nvSpPr>
        <p:spPr>
          <a:xfrm>
            <a:off x="4664412" y="4082334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0" name="Oval 99"/>
          <p:cNvSpPr/>
          <p:nvPr/>
        </p:nvSpPr>
        <p:spPr>
          <a:xfrm>
            <a:off x="5350806" y="2182353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98308" y="2196590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2" name="Right Arrow 101"/>
          <p:cNvSpPr/>
          <p:nvPr/>
        </p:nvSpPr>
        <p:spPr>
          <a:xfrm rot="1678040">
            <a:off x="4872507" y="204142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4844477" y="2311733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 rot="19841680">
            <a:off x="4857847" y="258621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5856419" y="2222835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664411" y="180864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Oval 106"/>
          <p:cNvSpPr/>
          <p:nvPr/>
        </p:nvSpPr>
        <p:spPr>
          <a:xfrm>
            <a:off x="4592051" y="2256273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8" name="Oval 107"/>
          <p:cNvSpPr/>
          <p:nvPr/>
        </p:nvSpPr>
        <p:spPr>
          <a:xfrm>
            <a:off x="4664412" y="2738896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9" name="Oval 108"/>
          <p:cNvSpPr/>
          <p:nvPr/>
        </p:nvSpPr>
        <p:spPr>
          <a:xfrm>
            <a:off x="7911173" y="3488753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10" name="Rounded Rectangle 109"/>
          <p:cNvSpPr/>
          <p:nvPr/>
        </p:nvSpPr>
        <p:spPr>
          <a:xfrm>
            <a:off x="8658675" y="3502990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1" name="Right Arrow 110"/>
          <p:cNvSpPr/>
          <p:nvPr/>
        </p:nvSpPr>
        <p:spPr>
          <a:xfrm rot="1678040">
            <a:off x="7432874" y="334782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 rot="19841680">
            <a:off x="7418214" y="389261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>
            <a:off x="8416786" y="3529235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224778" y="311504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5" name="Oval 114"/>
          <p:cNvSpPr/>
          <p:nvPr/>
        </p:nvSpPr>
        <p:spPr>
          <a:xfrm>
            <a:off x="7224779" y="4045296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6" name="Oval 115"/>
          <p:cNvSpPr/>
          <p:nvPr/>
        </p:nvSpPr>
        <p:spPr>
          <a:xfrm>
            <a:off x="7911173" y="2145315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17" name="Rounded Rectangle 116"/>
          <p:cNvSpPr/>
          <p:nvPr/>
        </p:nvSpPr>
        <p:spPr>
          <a:xfrm>
            <a:off x="8658675" y="2159552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8" name="Right Arrow 117"/>
          <p:cNvSpPr/>
          <p:nvPr/>
        </p:nvSpPr>
        <p:spPr>
          <a:xfrm rot="1678040">
            <a:off x="7432874" y="200438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 rot="19841680">
            <a:off x="7418214" y="2549179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>
            <a:off x="8416786" y="2185797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7224778" y="1771602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2" name="Oval 121"/>
          <p:cNvSpPr/>
          <p:nvPr/>
        </p:nvSpPr>
        <p:spPr>
          <a:xfrm>
            <a:off x="7224779" y="270185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ight Arrow 122"/>
          <p:cNvSpPr/>
          <p:nvPr/>
        </p:nvSpPr>
        <p:spPr>
          <a:xfrm>
            <a:off x="4088691" y="187221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/>
          <p:cNvSpPr/>
          <p:nvPr/>
        </p:nvSpPr>
        <p:spPr>
          <a:xfrm>
            <a:off x="4027159" y="2302960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/>
          <p:cNvSpPr/>
          <p:nvPr/>
        </p:nvSpPr>
        <p:spPr>
          <a:xfrm>
            <a:off x="4085050" y="276543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/>
          <p:cNvSpPr/>
          <p:nvPr/>
        </p:nvSpPr>
        <p:spPr>
          <a:xfrm>
            <a:off x="4061719" y="3226823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>
            <a:off x="4000187" y="365756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/>
          <p:cNvSpPr/>
          <p:nvPr/>
        </p:nvSpPr>
        <p:spPr>
          <a:xfrm>
            <a:off x="4058078" y="412004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 rot="20201336">
            <a:off x="6383844" y="2056923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/>
          <p:cNvSpPr/>
          <p:nvPr/>
        </p:nvSpPr>
        <p:spPr>
          <a:xfrm rot="2327735">
            <a:off x="6286864" y="2741595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/>
          <p:cNvSpPr/>
          <p:nvPr/>
        </p:nvSpPr>
        <p:spPr>
          <a:xfrm rot="1318101">
            <a:off x="6381095" y="3896878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/>
          <p:cNvSpPr/>
          <p:nvPr/>
        </p:nvSpPr>
        <p:spPr>
          <a:xfrm rot="19303583">
            <a:off x="6286863" y="3210310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0455935" y="3445325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34" name="Rounded Rectangle 133"/>
          <p:cNvSpPr/>
          <p:nvPr/>
        </p:nvSpPr>
        <p:spPr>
          <a:xfrm>
            <a:off x="11203437" y="3459562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35" name="Right Arrow 134"/>
          <p:cNvSpPr/>
          <p:nvPr/>
        </p:nvSpPr>
        <p:spPr>
          <a:xfrm rot="1678040">
            <a:off x="9977636" y="330439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/>
          <p:cNvSpPr/>
          <p:nvPr/>
        </p:nvSpPr>
        <p:spPr>
          <a:xfrm rot="19841680">
            <a:off x="9962976" y="3849189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10961548" y="3485807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9769540" y="3071612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9" name="Oval 138"/>
          <p:cNvSpPr/>
          <p:nvPr/>
        </p:nvSpPr>
        <p:spPr>
          <a:xfrm>
            <a:off x="9769541" y="400186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0" name="Oval 139"/>
          <p:cNvSpPr/>
          <p:nvPr/>
        </p:nvSpPr>
        <p:spPr>
          <a:xfrm>
            <a:off x="10455935" y="2101887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41" name="Rounded Rectangle 140"/>
          <p:cNvSpPr/>
          <p:nvPr/>
        </p:nvSpPr>
        <p:spPr>
          <a:xfrm>
            <a:off x="11203437" y="2116124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42" name="Right Arrow 141"/>
          <p:cNvSpPr/>
          <p:nvPr/>
        </p:nvSpPr>
        <p:spPr>
          <a:xfrm rot="1678040">
            <a:off x="9977636" y="1960958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ight Arrow 142"/>
          <p:cNvSpPr/>
          <p:nvPr/>
        </p:nvSpPr>
        <p:spPr>
          <a:xfrm rot="19841680">
            <a:off x="9962976" y="250575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/>
          <p:cNvSpPr/>
          <p:nvPr/>
        </p:nvSpPr>
        <p:spPr>
          <a:xfrm>
            <a:off x="10961548" y="2142369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9769540" y="1728174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6" name="Oval 145"/>
          <p:cNvSpPr/>
          <p:nvPr/>
        </p:nvSpPr>
        <p:spPr>
          <a:xfrm>
            <a:off x="9769541" y="265843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7" name="Right Arrow 146"/>
          <p:cNvSpPr/>
          <p:nvPr/>
        </p:nvSpPr>
        <p:spPr>
          <a:xfrm rot="20201336">
            <a:off x="8928606" y="2013495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/>
          <p:cNvSpPr/>
          <p:nvPr/>
        </p:nvSpPr>
        <p:spPr>
          <a:xfrm rot="2327735">
            <a:off x="8831626" y="2698167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/>
          <p:cNvSpPr/>
          <p:nvPr/>
        </p:nvSpPr>
        <p:spPr>
          <a:xfrm rot="1318101">
            <a:off x="8925857" y="3853450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/>
          <p:cNvSpPr/>
          <p:nvPr/>
        </p:nvSpPr>
        <p:spPr>
          <a:xfrm rot="19303583">
            <a:off x="8831625" y="3166882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/>
          <p:cNvSpPr/>
          <p:nvPr/>
        </p:nvSpPr>
        <p:spPr>
          <a:xfrm>
            <a:off x="11493852" y="2189678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>
            <a:off x="11503590" y="3543740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11A17-CC15-9249-8C69-453C12B1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056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09C3C2-C2DA-5E45-B1C5-53AB6D686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Method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346E82-EF67-7B4C-A4E6-230F676FE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83C0E-9017-1C47-B0E6-2E12787FD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EDF000-C148-9443-BE6E-C165D905E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8C3D624-89F8-504E-8749-CFB22E43E03B}"/>
              </a:ext>
            </a:extLst>
          </p:cNvPr>
          <p:cNvGrpSpPr/>
          <p:nvPr/>
        </p:nvGrpSpPr>
        <p:grpSpPr>
          <a:xfrm>
            <a:off x="7103353" y="1014333"/>
            <a:ext cx="4393096" cy="4829333"/>
            <a:chOff x="7062049" y="1407609"/>
            <a:chExt cx="4393096" cy="482933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19B579-29F5-9743-870E-0AFCB157629E}"/>
                </a:ext>
              </a:extLst>
            </p:cNvPr>
            <p:cNvSpPr/>
            <p:nvPr/>
          </p:nvSpPr>
          <p:spPr>
            <a:xfrm>
              <a:off x="7062049" y="5411994"/>
              <a:ext cx="4393096" cy="824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89601F9-D59B-FA40-B714-023FE807142B}"/>
                </a:ext>
              </a:extLst>
            </p:cNvPr>
            <p:cNvSpPr/>
            <p:nvPr/>
          </p:nvSpPr>
          <p:spPr>
            <a:xfrm>
              <a:off x="7062049" y="4868494"/>
              <a:ext cx="4393096" cy="543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Pre-processing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D942250-ACF2-974B-80E6-F4F365BE544E}"/>
                </a:ext>
              </a:extLst>
            </p:cNvPr>
            <p:cNvSpPr/>
            <p:nvPr/>
          </p:nvSpPr>
          <p:spPr>
            <a:xfrm>
              <a:off x="7062049" y="2509657"/>
              <a:ext cx="4393096" cy="54350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Testing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2447998-A029-F547-9BFD-EBD8FDF30B3A}"/>
                </a:ext>
              </a:extLst>
            </p:cNvPr>
            <p:cNvSpPr/>
            <p:nvPr/>
          </p:nvSpPr>
          <p:spPr>
            <a:xfrm rot="16200000">
              <a:off x="8353439" y="3643318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Training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408CCFA-EFC4-7945-8AE0-7B30C9CB4025}"/>
                </a:ext>
              </a:extLst>
            </p:cNvPr>
            <p:cNvSpPr/>
            <p:nvPr/>
          </p:nvSpPr>
          <p:spPr>
            <a:xfrm rot="16200000">
              <a:off x="6471891" y="3652082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Hyperparameter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52F267-818C-D446-BFC2-65D39A9AD7F4}"/>
                </a:ext>
              </a:extLst>
            </p:cNvPr>
            <p:cNvSpPr/>
            <p:nvPr/>
          </p:nvSpPr>
          <p:spPr>
            <a:xfrm rot="16200000">
              <a:off x="10229970" y="3643317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layout</a:t>
              </a:r>
            </a:p>
          </p:txBody>
        </p:sp>
        <p:sp>
          <p:nvSpPr>
            <p:cNvPr id="14" name="Dreieck 13">
              <a:extLst>
                <a:ext uri="{FF2B5EF4-FFF2-40B4-BE49-F238E27FC236}">
                  <a16:creationId xmlns:a16="http://schemas.microsoft.com/office/drawing/2014/main" id="{4EA42D4E-FE5B-5041-AD83-816537C4DBF4}"/>
                </a:ext>
              </a:extLst>
            </p:cNvPr>
            <p:cNvSpPr/>
            <p:nvPr/>
          </p:nvSpPr>
          <p:spPr>
            <a:xfrm>
              <a:off x="7062049" y="1407609"/>
              <a:ext cx="4393096" cy="108452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Walking Agent</a:t>
              </a: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72903223-9D45-814D-BCA9-24C1BE3C0F53}"/>
                </a:ext>
              </a:extLst>
            </p:cNvPr>
            <p:cNvSpPr/>
            <p:nvPr/>
          </p:nvSpPr>
          <p:spPr>
            <a:xfrm>
              <a:off x="8042184" y="381197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feil nach rechts 15">
              <a:extLst>
                <a:ext uri="{FF2B5EF4-FFF2-40B4-BE49-F238E27FC236}">
                  <a16:creationId xmlns:a16="http://schemas.microsoft.com/office/drawing/2014/main" id="{6BD5FFC2-11AF-744C-B0A9-BEAB55316A10}"/>
                </a:ext>
              </a:extLst>
            </p:cNvPr>
            <p:cNvSpPr/>
            <p:nvPr/>
          </p:nvSpPr>
          <p:spPr>
            <a:xfrm flipH="1">
              <a:off x="9923732" y="382630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1626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09C3C2-C2DA-5E45-B1C5-53AB6D686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Method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346E82-EF67-7B4C-A4E6-230F676FE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83C0E-9017-1C47-B0E6-2E12787FD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 &amp; </a:t>
            </a:r>
            <a:r>
              <a:rPr lang="en-GB" dirty="0"/>
              <a:t>Pre-processing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EDF000-C148-9443-BE6E-C165D905E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8C3D624-89F8-504E-8749-CFB22E43E03B}"/>
              </a:ext>
            </a:extLst>
          </p:cNvPr>
          <p:cNvGrpSpPr/>
          <p:nvPr/>
        </p:nvGrpSpPr>
        <p:grpSpPr>
          <a:xfrm>
            <a:off x="7103353" y="1014333"/>
            <a:ext cx="4393096" cy="4829333"/>
            <a:chOff x="7062049" y="1407609"/>
            <a:chExt cx="4393096" cy="482933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19B579-29F5-9743-870E-0AFCB157629E}"/>
                </a:ext>
              </a:extLst>
            </p:cNvPr>
            <p:cNvSpPr/>
            <p:nvPr/>
          </p:nvSpPr>
          <p:spPr>
            <a:xfrm>
              <a:off x="7062049" y="5411994"/>
              <a:ext cx="4393096" cy="824948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89601F9-D59B-FA40-B714-023FE807142B}"/>
                </a:ext>
              </a:extLst>
            </p:cNvPr>
            <p:cNvSpPr/>
            <p:nvPr/>
          </p:nvSpPr>
          <p:spPr>
            <a:xfrm>
              <a:off x="7062049" y="4868494"/>
              <a:ext cx="4393096" cy="543505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Pre-processing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D942250-ACF2-974B-80E6-F4F365BE544E}"/>
                </a:ext>
              </a:extLst>
            </p:cNvPr>
            <p:cNvSpPr/>
            <p:nvPr/>
          </p:nvSpPr>
          <p:spPr>
            <a:xfrm>
              <a:off x="7062049" y="2509657"/>
              <a:ext cx="4393096" cy="54350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Testing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2447998-A029-F547-9BFD-EBD8FDF30B3A}"/>
                </a:ext>
              </a:extLst>
            </p:cNvPr>
            <p:cNvSpPr/>
            <p:nvPr/>
          </p:nvSpPr>
          <p:spPr>
            <a:xfrm rot="16200000">
              <a:off x="8353439" y="3643318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Training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408CCFA-EFC4-7945-8AE0-7B30C9CB4025}"/>
                </a:ext>
              </a:extLst>
            </p:cNvPr>
            <p:cNvSpPr/>
            <p:nvPr/>
          </p:nvSpPr>
          <p:spPr>
            <a:xfrm rot="16200000">
              <a:off x="6471891" y="3652082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Hyperparameter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52F267-818C-D446-BFC2-65D39A9AD7F4}"/>
                </a:ext>
              </a:extLst>
            </p:cNvPr>
            <p:cNvSpPr/>
            <p:nvPr/>
          </p:nvSpPr>
          <p:spPr>
            <a:xfrm rot="16200000">
              <a:off x="10229970" y="3643317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layout</a:t>
              </a:r>
            </a:p>
          </p:txBody>
        </p:sp>
        <p:sp>
          <p:nvSpPr>
            <p:cNvPr id="14" name="Dreieck 13">
              <a:extLst>
                <a:ext uri="{FF2B5EF4-FFF2-40B4-BE49-F238E27FC236}">
                  <a16:creationId xmlns:a16="http://schemas.microsoft.com/office/drawing/2014/main" id="{4EA42D4E-FE5B-5041-AD83-816537C4DBF4}"/>
                </a:ext>
              </a:extLst>
            </p:cNvPr>
            <p:cNvSpPr/>
            <p:nvPr/>
          </p:nvSpPr>
          <p:spPr>
            <a:xfrm>
              <a:off x="7062049" y="1407609"/>
              <a:ext cx="4393096" cy="108452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Walking Agent</a:t>
              </a: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72903223-9D45-814D-BCA9-24C1BE3C0F53}"/>
                </a:ext>
              </a:extLst>
            </p:cNvPr>
            <p:cNvSpPr/>
            <p:nvPr/>
          </p:nvSpPr>
          <p:spPr>
            <a:xfrm>
              <a:off x="8042184" y="381197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feil nach rechts 15">
              <a:extLst>
                <a:ext uri="{FF2B5EF4-FFF2-40B4-BE49-F238E27FC236}">
                  <a16:creationId xmlns:a16="http://schemas.microsoft.com/office/drawing/2014/main" id="{6BD5FFC2-11AF-744C-B0A9-BEAB55316A10}"/>
                </a:ext>
              </a:extLst>
            </p:cNvPr>
            <p:cNvSpPr/>
            <p:nvPr/>
          </p:nvSpPr>
          <p:spPr>
            <a:xfrm flipH="1">
              <a:off x="9923732" y="382630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2524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1157E-1B5E-0643-AE6F-D6655428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-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1BD2F-0490-EF40-ABA3-DFD809045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Civil </a:t>
            </a:r>
            <a:r>
              <a:rPr lang="en-GB" dirty="0" err="1"/>
              <a:t>Saftety</a:t>
            </a:r>
            <a:r>
              <a:rPr lang="en-GB" dirty="0"/>
              <a:t> Research, </a:t>
            </a:r>
            <a:r>
              <a:rPr lang="en-GB" dirty="0" err="1"/>
              <a:t>Forschungszentum</a:t>
            </a:r>
            <a:r>
              <a:rPr lang="en-GB" dirty="0"/>
              <a:t> </a:t>
            </a:r>
            <a:r>
              <a:rPr lang="en-GB" dirty="0" err="1"/>
              <a:t>Jülich</a:t>
            </a:r>
            <a:r>
              <a:rPr lang="en-GB" dirty="0"/>
              <a:t>, </a:t>
            </a:r>
            <a:r>
              <a:rPr lang="en-GB" i="1" dirty="0"/>
              <a:t>https://</a:t>
            </a:r>
            <a:r>
              <a:rPr lang="en-GB" i="1" dirty="0" err="1"/>
              <a:t>ped.fz-juelich.de</a:t>
            </a:r>
            <a:r>
              <a:rPr lang="en-GB" i="1" dirty="0"/>
              <a:t>/database/</a:t>
            </a:r>
            <a:r>
              <a:rPr lang="en-GB" i="1" dirty="0" err="1"/>
              <a:t>doku.php</a:t>
            </a:r>
            <a:endParaRPr lang="en-GB" i="1" dirty="0"/>
          </a:p>
          <a:p>
            <a:r>
              <a:rPr lang="en-GB" dirty="0"/>
              <a:t>Trajectories generated from tracked video</a:t>
            </a:r>
          </a:p>
          <a:p>
            <a:r>
              <a:rPr lang="en-GB" dirty="0"/>
              <a:t>Experimental Situation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Instruction : leave in ordered fashion</a:t>
            </a:r>
          </a:p>
          <a:p>
            <a:endParaRPr lang="en-GB" dirty="0"/>
          </a:p>
          <a:p>
            <a:r>
              <a:rPr lang="en-GB" dirty="0"/>
              <a:t>Advantages:</a:t>
            </a:r>
          </a:p>
          <a:p>
            <a:pPr lvl="1"/>
            <a:r>
              <a:rPr lang="en-GB" dirty="0"/>
              <a:t>Pre tracked</a:t>
            </a:r>
          </a:p>
          <a:p>
            <a:pPr lvl="1"/>
            <a:r>
              <a:rPr lang="en-GB" dirty="0"/>
              <a:t>Experimental setup well documented</a:t>
            </a:r>
          </a:p>
          <a:p>
            <a:pPr lvl="1"/>
            <a:r>
              <a:rPr lang="en-GB" dirty="0"/>
              <a:t>Different situations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38526D-9F9D-DA4C-8A75-547002E0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24F8-0F0A-D648-A4D0-94A9121C17FE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755EF3-9219-FB4D-BDF2-E703359A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B7387F-B4DA-0C4E-AD13-7734B36E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ag_comp" descr="ag_comp">
            <a:hlinkClick r:id="" action="ppaction://media"/>
            <a:extLst>
              <a:ext uri="{FF2B5EF4-FFF2-40B4-BE49-F238E27FC236}">
                <a16:creationId xmlns:a16="http://schemas.microsoft.com/office/drawing/2014/main" id="{73C740CB-025D-2644-BF26-DB985826F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5816" y="2695378"/>
            <a:ext cx="4943136" cy="21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FB5C2-BDE3-3247-A05D-8D6D59C6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- Data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9DEA44-E60B-6A4F-98E3-DF6D8812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4D8-D2AC-A24E-B24A-DF4C04D48B79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CB0670-B565-C343-8C87-B622113F6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06433-5EE6-ED4F-87CE-441A8BA8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7" name="ug-180-095_comp" descr="ug-180-095_comp">
            <a:hlinkClick r:id="" action="ppaction://media"/>
            <a:extLst>
              <a:ext uri="{FF2B5EF4-FFF2-40B4-BE49-F238E27FC236}">
                <a16:creationId xmlns:a16="http://schemas.microsoft.com/office/drawing/2014/main" id="{818D6316-A49C-AB4F-BDCC-480B6A46BA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3415" y="1160351"/>
            <a:ext cx="4628238" cy="183623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ED389D-DEE2-FA46-8810-AE9CD29192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7" r="7899" b="6823"/>
          <a:stretch/>
        </p:blipFill>
        <p:spPr>
          <a:xfrm>
            <a:off x="5611701" y="3122843"/>
            <a:ext cx="5848461" cy="3012559"/>
          </a:xfrm>
          <a:prstGeom prst="rect">
            <a:avLst/>
          </a:prstGeo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BEAAC29-C83F-3649-8691-E6379DE3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Video: 16 FPS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Trajectories: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Encode geometry</a:t>
            </a:r>
          </a:p>
        </p:txBody>
      </p:sp>
    </p:spTree>
    <p:extLst>
      <p:ext uri="{BB962C8B-B14F-4D97-AF65-F5344CB8AC3E}">
        <p14:creationId xmlns:p14="http://schemas.microsoft.com/office/powerpoint/2010/main" val="45458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79A93-A031-654B-8667-1721D562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 - Data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3EDD4D-AEE7-5347-88C4-5878BDD1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CB14D-A5CE-D240-AF5E-4EF23F348C1F}" type="datetime1">
              <a:rPr lang="de-CH" noProof="0" smtClean="0"/>
              <a:t>07.12.2020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7815D6-E057-644B-8134-556AE6D8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05B2E1-39BA-7D4A-B48F-709C57F3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37C7EF-4835-1E4F-B297-C884B1BE1475}"/>
              </a:ext>
            </a:extLst>
          </p:cNvPr>
          <p:cNvSpPr txBox="1"/>
          <p:nvPr/>
        </p:nvSpPr>
        <p:spPr>
          <a:xfrm>
            <a:off x="6335190" y="10777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Bottleneck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B18097F-221B-0F45-9C35-2439A693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0" y="1598327"/>
            <a:ext cx="5000967" cy="236966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1405A55-6798-A546-8912-C92AEE7A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77" y="1485896"/>
            <a:ext cx="4768514" cy="2594528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B2F35A3-2D0A-3144-843F-30853C5964F9}"/>
              </a:ext>
            </a:extLst>
          </p:cNvPr>
          <p:cNvSpPr txBox="1"/>
          <p:nvPr/>
        </p:nvSpPr>
        <p:spPr>
          <a:xfrm>
            <a:off x="914400" y="4244829"/>
            <a:ext cx="4533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Width: 180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Length: 600cm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People: 15-230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~2000 – 40’000 steps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85CF628-8F5F-AA4B-8FBB-CEBA45DB3DD8}"/>
              </a:ext>
            </a:extLst>
          </p:cNvPr>
          <p:cNvSpPr txBox="1"/>
          <p:nvPr/>
        </p:nvSpPr>
        <p:spPr>
          <a:xfrm>
            <a:off x="6229977" y="4244829"/>
            <a:ext cx="4533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Width: 360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People: 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~20’000 steps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C413E49-2708-B944-A569-EBC984C64894}"/>
              </a:ext>
            </a:extLst>
          </p:cNvPr>
          <p:cNvSpPr txBox="1"/>
          <p:nvPr/>
        </p:nvSpPr>
        <p:spPr>
          <a:xfrm>
            <a:off x="552088" y="1077052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Corridor</a:t>
            </a:r>
          </a:p>
        </p:txBody>
      </p:sp>
    </p:spTree>
    <p:extLst>
      <p:ext uri="{BB962C8B-B14F-4D97-AF65-F5344CB8AC3E}">
        <p14:creationId xmlns:p14="http://schemas.microsoft.com/office/powerpoint/2010/main" val="3646316699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0</TotalTime>
  <Words>1189</Words>
  <Application>Microsoft Office PowerPoint</Application>
  <PresentationFormat>Breitbild</PresentationFormat>
  <Paragraphs>326</Paragraphs>
  <Slides>29</Slides>
  <Notes>6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4" baseType="lpstr">
      <vt:lpstr>Arial</vt:lpstr>
      <vt:lpstr>Cambria Math</vt:lpstr>
      <vt:lpstr>Consolas</vt:lpstr>
      <vt:lpstr>Symbol</vt:lpstr>
      <vt:lpstr>ETH Zürich</vt:lpstr>
      <vt:lpstr>AI in Pedestrian Dynamics </vt:lpstr>
      <vt:lpstr>What are Neurons?</vt:lpstr>
      <vt:lpstr>How to make networks out of them?</vt:lpstr>
      <vt:lpstr>Training a computer?</vt:lpstr>
      <vt:lpstr>Method</vt:lpstr>
      <vt:lpstr>Method</vt:lpstr>
      <vt:lpstr>Method - Data</vt:lpstr>
      <vt:lpstr>Method - Data</vt:lpstr>
      <vt:lpstr>Method - Data</vt:lpstr>
      <vt:lpstr>Method - Data</vt:lpstr>
      <vt:lpstr>Method - Data</vt:lpstr>
      <vt:lpstr>Method - Data</vt:lpstr>
      <vt:lpstr>Method</vt:lpstr>
      <vt:lpstr>Method - Model</vt:lpstr>
      <vt:lpstr>Method - Model</vt:lpstr>
      <vt:lpstr>Method</vt:lpstr>
      <vt:lpstr>Training the Neural Network</vt:lpstr>
      <vt:lpstr>Training the Neural Network</vt:lpstr>
      <vt:lpstr>Working process</vt:lpstr>
      <vt:lpstr>Method</vt:lpstr>
      <vt:lpstr>Results: Overview</vt:lpstr>
      <vt:lpstr>Results: Reproducing Data</vt:lpstr>
      <vt:lpstr>Results: Corridor</vt:lpstr>
      <vt:lpstr>Results: Corridor</vt:lpstr>
      <vt:lpstr>Results - Bottleneck</vt:lpstr>
      <vt:lpstr>Results - Bottleneck</vt:lpstr>
      <vt:lpstr>Results - Bottleneck</vt:lpstr>
      <vt:lpstr>Limitations of our approach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 title goes here</dc:title>
  <dc:creator>Dominique Zehnder</dc:creator>
  <cp:lastModifiedBy>Michael Eichenberger</cp:lastModifiedBy>
  <cp:revision>55</cp:revision>
  <dcterms:created xsi:type="dcterms:W3CDTF">2020-11-28T19:35:33Z</dcterms:created>
  <dcterms:modified xsi:type="dcterms:W3CDTF">2020-12-07T08:35:43Z</dcterms:modified>
</cp:coreProperties>
</file>